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60" r:id="rId2"/>
  </p:sldMasterIdLst>
  <p:notesMasterIdLst>
    <p:notesMasterId r:id="rId3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52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5720615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82275" tIns="82275" rIns="82275" bIns="82275" anchor="t" anchorCtr="0">
            <a:noAutofit/>
          </a:bodyPr>
          <a:lstStyle/>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Read the importance </a:t>
            </a:r>
          </a:p>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CFU: Have students share the importance and call on non volunteers to repeat importance</a:t>
            </a:r>
          </a:p>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CFU: Ask students of they have other reasons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lIns="82275" tIns="82275" rIns="82275" bIns="82275" anchor="t" anchorCtr="0">
            <a:noAutofit/>
          </a:bodyPr>
          <a:lstStyle/>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Read the importance </a:t>
            </a:r>
          </a:p>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CFU: Have students share the importance and call on non volunteers to repeat importance</a:t>
            </a:r>
          </a:p>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CFU: Ask students of they have other reasons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82275" tIns="82275" rIns="82275" bIns="8227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82275" tIns="82275" rIns="82275" bIns="8227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400" cy="4114800"/>
          </a:xfrm>
          <a:prstGeom prst="rect">
            <a:avLst/>
          </a:prstGeom>
        </p:spPr>
        <p:txBody>
          <a:bodyPr lIns="82275" tIns="82275" rIns="82275" bIns="82275" anchor="t" anchorCtr="0">
            <a:noAutofit/>
          </a:bodyPr>
          <a:lstStyle/>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Do gestures with students. </a:t>
            </a:r>
          </a:p>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Have students repeat learning objective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lIns="82275" tIns="82275" rIns="82275" bIns="82275" anchor="t" anchorCtr="0">
            <a:noAutofit/>
          </a:bodyPr>
          <a:lstStyle/>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Print out independent practice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82275" tIns="82275" rIns="82275" bIns="82275" anchor="t" anchorCtr="0">
            <a:noAutofit/>
          </a:bodyPr>
          <a:lstStyle/>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Do gestures with students. </a:t>
            </a:r>
          </a:p>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Have students repeat learning objective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82275" tIns="82275" rIns="82275" bIns="82275" anchor="t" anchorCtr="0">
            <a:noAutofit/>
          </a:bodyPr>
          <a:lstStyle/>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Do gestures with students. </a:t>
            </a:r>
          </a:p>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Have students repeat learning objective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82275" tIns="82275" rIns="82275" bIns="82275" anchor="t" anchorCtr="0">
            <a:noAutofit/>
          </a:bodyPr>
          <a:lstStyle/>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APK</a:t>
            </a:r>
          </a:p>
          <a:p>
            <a:pPr marL="0" marR="0" indent="0" algn="l">
              <a:lnSpc>
                <a:spcPct val="112500"/>
              </a:lnSpc>
              <a:spcBef>
                <a:spcPts val="0"/>
              </a:spcBef>
              <a:spcAft>
                <a:spcPts val="300"/>
              </a:spcAft>
              <a:buNone/>
            </a:pPr>
            <a:r>
              <a:rPr lang="en" sz="1300">
                <a:solidFill>
                  <a:srgbClr val="000000"/>
                </a:solidFill>
                <a:latin typeface="Arial"/>
                <a:ea typeface="Arial"/>
                <a:cs typeface="Arial"/>
                <a:sym typeface="Arial"/>
              </a:rPr>
              <a:t>P/S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82275" tIns="82275" rIns="82275" bIns="82275" anchor="t" anchorCtr="0">
            <a:noAutofit/>
          </a:bodyPr>
          <a:lstStyle/>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APK</a:t>
            </a:r>
          </a:p>
          <a:p>
            <a:pPr marL="0" marR="0" lvl="0" indent="0" algn="l" rtl="0">
              <a:lnSpc>
                <a:spcPct val="112500"/>
              </a:lnSpc>
              <a:spcBef>
                <a:spcPts val="0"/>
              </a:spcBef>
              <a:spcAft>
                <a:spcPts val="300"/>
              </a:spcAft>
              <a:buNone/>
            </a:pPr>
            <a:r>
              <a:rPr lang="en" sz="1300">
                <a:solidFill>
                  <a:srgbClr val="000000"/>
                </a:solidFill>
                <a:latin typeface="Arial"/>
                <a:ea typeface="Arial"/>
                <a:cs typeface="Arial"/>
                <a:sym typeface="Arial"/>
              </a:rPr>
              <a:t>P/S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indent="304800" algn="ctr">
              <a:buSzPct val="100000"/>
              <a:defRPr sz="4800"/>
            </a:lvl1pPr>
            <a:lvl2pPr indent="304800" algn="ctr">
              <a:buSzPct val="100000"/>
              <a:defRPr sz="4800"/>
            </a:lvl2pPr>
            <a:lvl3pPr indent="304800" algn="ctr">
              <a:buSzPct val="100000"/>
              <a:defRPr sz="4800"/>
            </a:lvl3pPr>
            <a:lvl4pPr indent="304800" algn="ctr">
              <a:buSzPct val="100000"/>
              <a:defRPr sz="4800"/>
            </a:lvl4pPr>
            <a:lvl5pPr indent="304800" algn="ctr">
              <a:buSzPct val="100000"/>
              <a:defRPr sz="4800"/>
            </a:lvl5pPr>
            <a:lvl6pPr indent="304800" algn="ctr">
              <a:buSzPct val="100000"/>
              <a:defRPr sz="4800"/>
            </a:lvl6pPr>
            <a:lvl7pPr indent="304800" algn="ctr">
              <a:buSzPct val="100000"/>
              <a:defRPr sz="4800"/>
            </a:lvl7pPr>
            <a:lvl8pPr indent="304800" algn="ctr">
              <a:buSzPct val="100000"/>
              <a:defRPr sz="4800"/>
            </a:lvl8pPr>
            <a:lvl9pPr indent="304800" algn="ctr">
              <a:buSzPct val="100000"/>
              <a:defRPr sz="4800"/>
            </a:lvl9pPr>
          </a:lstStyle>
          <a:p>
            <a:endParaRPr/>
          </a:p>
        </p:txBody>
      </p:sp>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274319" y="205739"/>
            <a:ext cx="8595359" cy="617220"/>
          </a:xfrm>
          <a:prstGeom prst="rect">
            <a:avLst/>
          </a:prstGeom>
        </p:spPr>
        <p:txBody>
          <a:bodyPr lIns="75425" tIns="75425" rIns="75425" bIns="75425" anchor="t" anchorCtr="0"/>
          <a:lstStyle>
            <a:lvl1pPr>
              <a:buSzPct val="100000"/>
              <a:defRPr sz="3500"/>
            </a:lvl1pPr>
            <a:lvl2pPr>
              <a:buSzPct val="100000"/>
              <a:defRPr sz="3500"/>
            </a:lvl2pPr>
            <a:lvl3pPr>
              <a:buSzPct val="100000"/>
              <a:defRPr sz="3500"/>
            </a:lvl3pPr>
            <a:lvl4pPr>
              <a:buSzPct val="100000"/>
              <a:defRPr sz="3500"/>
            </a:lvl4pPr>
            <a:lvl5pPr>
              <a:buSzPct val="100000"/>
              <a:defRPr sz="3500"/>
            </a:lvl5pPr>
            <a:lvl6pPr>
              <a:buSzPct val="100000"/>
              <a:defRPr sz="3500"/>
            </a:lvl6pPr>
            <a:lvl7pPr>
              <a:buSzPct val="100000"/>
              <a:defRPr sz="3500"/>
            </a:lvl7pPr>
            <a:lvl8pPr>
              <a:buSzPct val="100000"/>
              <a:defRPr sz="3500"/>
            </a:lvl8pPr>
            <a:lvl9pPr>
              <a:buSzPct val="100000"/>
              <a:defRPr sz="3500"/>
            </a:lvl9pPr>
          </a:lstStyle>
          <a:p>
            <a:endParaRPr/>
          </a:p>
        </p:txBody>
      </p:sp>
      <p:sp>
        <p:nvSpPr>
          <p:cNvPr id="32" name="Shape 32"/>
          <p:cNvSpPr txBox="1">
            <a:spLocks noGrp="1"/>
          </p:cNvSpPr>
          <p:nvPr>
            <p:ph type="body" idx="1"/>
          </p:nvPr>
        </p:nvSpPr>
        <p:spPr>
          <a:xfrm>
            <a:off x="274319" y="1234440"/>
            <a:ext cx="4023360" cy="3703319"/>
          </a:xfrm>
          <a:prstGeom prst="rect">
            <a:avLst/>
          </a:prstGeom>
        </p:spPr>
        <p:txBody>
          <a:bodyPr lIns="75425" tIns="75425" rIns="75425" bIns="75425" anchor="t" anchorCtr="0"/>
          <a:lstStyle>
            <a:lvl1pPr>
              <a:buSzPct val="100000"/>
              <a:defRPr sz="2200"/>
            </a:lvl1pPr>
            <a:lvl2pPr>
              <a:buSzPct val="100000"/>
              <a:defRPr sz="2200"/>
            </a:lvl2pPr>
            <a:lvl3pPr>
              <a:buSzPct val="100000"/>
              <a:defRPr sz="2200"/>
            </a:lvl3pPr>
            <a:lvl4pPr>
              <a:buSzPct val="100000"/>
              <a:defRPr sz="2200"/>
            </a:lvl4pPr>
            <a:lvl5pPr>
              <a:buSzPct val="100000"/>
              <a:defRPr sz="2200"/>
            </a:lvl5pPr>
            <a:lvl6pPr>
              <a:buSzPct val="100000"/>
              <a:defRPr sz="2200"/>
            </a:lvl6pPr>
            <a:lvl7pPr>
              <a:buSzPct val="100000"/>
              <a:defRPr sz="2200"/>
            </a:lvl7pPr>
            <a:lvl8pPr>
              <a:buSzPct val="100000"/>
              <a:defRPr sz="2200"/>
            </a:lvl8pPr>
            <a:lvl9pPr>
              <a:buSzPct val="100000"/>
              <a:defRPr sz="2200"/>
            </a:lvl9pPr>
          </a:lstStyle>
          <a:p>
            <a:endParaRPr/>
          </a:p>
        </p:txBody>
      </p:sp>
      <p:sp>
        <p:nvSpPr>
          <p:cNvPr id="33" name="Shape 33"/>
          <p:cNvSpPr txBox="1">
            <a:spLocks noGrp="1"/>
          </p:cNvSpPr>
          <p:nvPr>
            <p:ph type="body" idx="2"/>
          </p:nvPr>
        </p:nvSpPr>
        <p:spPr>
          <a:xfrm>
            <a:off x="4846319" y="1234440"/>
            <a:ext cx="4023360" cy="3703319"/>
          </a:xfrm>
          <a:prstGeom prst="rect">
            <a:avLst/>
          </a:prstGeom>
        </p:spPr>
        <p:txBody>
          <a:bodyPr lIns="75425" tIns="75425" rIns="75425" bIns="75425" anchor="t" anchorCtr="0"/>
          <a:lstStyle>
            <a:lvl1pPr>
              <a:buSzPct val="100000"/>
              <a:defRPr sz="2200"/>
            </a:lvl1pPr>
            <a:lvl2pPr>
              <a:buSzPct val="100000"/>
              <a:defRPr sz="2200"/>
            </a:lvl2pPr>
            <a:lvl3pPr>
              <a:buSzPct val="100000"/>
              <a:defRPr sz="2200"/>
            </a:lvl3pPr>
            <a:lvl4pPr>
              <a:buSzPct val="100000"/>
              <a:defRPr sz="2200"/>
            </a:lvl4pPr>
            <a:lvl5pPr>
              <a:buSzPct val="100000"/>
              <a:defRPr sz="2200"/>
            </a:lvl5pPr>
            <a:lvl6pPr>
              <a:buSzPct val="100000"/>
              <a:defRPr sz="2200"/>
            </a:lvl6pPr>
            <a:lvl7pPr>
              <a:buSzPct val="100000"/>
              <a:defRPr sz="2200"/>
            </a:lvl7pPr>
            <a:lvl8pPr>
              <a:buSzPct val="100000"/>
              <a:defRPr sz="2200"/>
            </a:lvl8pPr>
            <a:lvl9pPr>
              <a:buSzPct val="100000"/>
              <a:defRPr sz="22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34"/>
        <p:cNvGrpSpPr/>
        <p:nvPr/>
      </p:nvGrpSpPr>
      <p:grpSpPr>
        <a:xfrm>
          <a:off x="0" y="0"/>
          <a:ext cx="0" cy="0"/>
          <a:chOff x="0" y="0"/>
          <a:chExt cx="0" cy="0"/>
        </a:xfrm>
      </p:grpSpPr>
      <p:sp>
        <p:nvSpPr>
          <p:cNvPr id="35" name="Shape 35"/>
          <p:cNvSpPr txBox="1">
            <a:spLocks noGrp="1"/>
          </p:cNvSpPr>
          <p:nvPr>
            <p:ph type="body" idx="1"/>
          </p:nvPr>
        </p:nvSpPr>
        <p:spPr>
          <a:xfrm>
            <a:off x="274319" y="4526280"/>
            <a:ext cx="8595359" cy="411480"/>
          </a:xfrm>
          <a:prstGeom prst="rect">
            <a:avLst/>
          </a:prstGeom>
        </p:spPr>
        <p:txBody>
          <a:bodyPr lIns="75425" tIns="75425" rIns="75425" bIns="75425" anchor="t" anchorCtr="0"/>
          <a:lstStyle>
            <a:lvl1pPr algn="ctr">
              <a:buSzPct val="100000"/>
              <a:defRPr sz="2600"/>
            </a:lvl1pPr>
            <a:lvl2pPr algn="ctr">
              <a:buSzPct val="100000"/>
              <a:defRPr sz="2600"/>
            </a:lvl2pPr>
            <a:lvl3pPr algn="ctr">
              <a:buSzPct val="100000"/>
              <a:defRPr sz="2600"/>
            </a:lvl3pPr>
            <a:lvl4pPr algn="ctr">
              <a:buSzPct val="100000"/>
              <a:defRPr sz="2600"/>
            </a:lvl4pPr>
            <a:lvl5pPr algn="ctr">
              <a:buSzPct val="100000"/>
              <a:defRPr sz="2600"/>
            </a:lvl5pPr>
            <a:lvl6pPr algn="ctr">
              <a:buSzPct val="100000"/>
              <a:defRPr sz="2600"/>
            </a:lvl6pPr>
            <a:lvl7pPr algn="ctr">
              <a:buSzPct val="100000"/>
              <a:defRPr sz="2600"/>
            </a:lvl7pPr>
            <a:lvl8pPr algn="ctr">
              <a:buSzPct val="100000"/>
              <a:defRPr sz="2600"/>
            </a:lvl8pPr>
            <a:lvl9pPr algn="ctr">
              <a:buSzPct val="100000"/>
              <a:defRPr sz="2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822959" y="2057400"/>
            <a:ext cx="7498080" cy="822960"/>
          </a:xfrm>
          <a:prstGeom prst="rect">
            <a:avLst/>
          </a:prstGeom>
        </p:spPr>
        <p:txBody>
          <a:bodyPr lIns="75425" tIns="75425" rIns="75425" bIns="75425" anchor="t" anchorCtr="0"/>
          <a:lstStyle>
            <a:lvl1pPr algn="ctr">
              <a:buSzPct val="100000"/>
              <a:defRPr sz="4000"/>
            </a:lvl1pPr>
            <a:lvl2pPr algn="ctr">
              <a:buSzPct val="100000"/>
              <a:defRPr sz="4000"/>
            </a:lvl2pPr>
            <a:lvl3pPr algn="ctr">
              <a:buSzPct val="100000"/>
              <a:defRPr sz="4000"/>
            </a:lvl3pPr>
            <a:lvl4pPr algn="ctr">
              <a:buSzPct val="100000"/>
              <a:defRPr sz="4000"/>
            </a:lvl4pPr>
            <a:lvl5pPr algn="ctr">
              <a:buSzPct val="100000"/>
              <a:defRPr sz="4000"/>
            </a:lvl5pPr>
            <a:lvl6pPr algn="ctr">
              <a:buSzPct val="100000"/>
              <a:defRPr sz="4000"/>
            </a:lvl6pPr>
            <a:lvl7pPr algn="ctr">
              <a:buSzPct val="100000"/>
              <a:defRPr sz="4000"/>
            </a:lvl7pPr>
            <a:lvl8pPr algn="ctr">
              <a:buSzPct val="100000"/>
              <a:defRPr sz="4000"/>
            </a:lvl8pPr>
            <a:lvl9pPr algn="ctr">
              <a:buSzPct val="100000"/>
              <a:defRPr sz="4000"/>
            </a:lvl9pPr>
          </a:lstStyle>
          <a:p>
            <a:endParaRPr/>
          </a:p>
        </p:txBody>
      </p:sp>
      <p:sp>
        <p:nvSpPr>
          <p:cNvPr id="26" name="Shape 26"/>
          <p:cNvSpPr txBox="1">
            <a:spLocks noGrp="1"/>
          </p:cNvSpPr>
          <p:nvPr>
            <p:ph type="subTitle" idx="1"/>
          </p:nvPr>
        </p:nvSpPr>
        <p:spPr>
          <a:xfrm>
            <a:off x="1645919" y="3086100"/>
            <a:ext cx="5852159" cy="617220"/>
          </a:xfrm>
          <a:prstGeom prst="rect">
            <a:avLst/>
          </a:prstGeom>
        </p:spPr>
        <p:txBody>
          <a:bodyPr lIns="75425" tIns="75425" rIns="75425" bIns="75425" anchor="t" anchorCtr="0"/>
          <a:lstStyle>
            <a:lvl1pPr algn="ctr">
              <a:buSzPct val="100000"/>
              <a:defRPr sz="2600"/>
            </a:lvl1pPr>
            <a:lvl2pPr algn="ctr">
              <a:buSzPct val="100000"/>
              <a:defRPr sz="2600"/>
            </a:lvl2pPr>
            <a:lvl3pPr algn="ctr">
              <a:buSzPct val="100000"/>
              <a:defRPr sz="2600"/>
            </a:lvl3pPr>
            <a:lvl4pPr algn="ctr">
              <a:buSzPct val="100000"/>
              <a:defRPr sz="2600"/>
            </a:lvl4pPr>
            <a:lvl5pPr algn="ctr">
              <a:buSzPct val="100000"/>
              <a:defRPr sz="2600"/>
            </a:lvl5pPr>
            <a:lvl6pPr algn="ctr">
              <a:buSzPct val="100000"/>
              <a:defRPr sz="2600"/>
            </a:lvl6pPr>
            <a:lvl7pPr algn="ctr">
              <a:buSzPct val="100000"/>
              <a:defRPr sz="2600"/>
            </a:lvl7pPr>
            <a:lvl8pPr algn="ctr">
              <a:buSzPct val="100000"/>
              <a:defRPr sz="2600"/>
            </a:lvl8pPr>
            <a:lvl9pPr algn="ctr">
              <a:buSzPct val="100000"/>
              <a:defRPr sz="2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274319" y="205739"/>
            <a:ext cx="8595359" cy="617220"/>
          </a:xfrm>
          <a:prstGeom prst="rect">
            <a:avLst/>
          </a:prstGeom>
        </p:spPr>
        <p:txBody>
          <a:bodyPr lIns="75425" tIns="75425" rIns="75425" bIns="75425" anchor="t" anchorCtr="0"/>
          <a:lstStyle>
            <a:lvl1pPr>
              <a:buSzPct val="100000"/>
              <a:defRPr sz="3500"/>
            </a:lvl1pPr>
            <a:lvl2pPr>
              <a:buSzPct val="100000"/>
              <a:defRPr sz="3500"/>
            </a:lvl2pPr>
            <a:lvl3pPr>
              <a:buSzPct val="100000"/>
              <a:defRPr sz="3500"/>
            </a:lvl3pPr>
            <a:lvl4pPr>
              <a:buSzPct val="100000"/>
              <a:defRPr sz="3500"/>
            </a:lvl4pPr>
            <a:lvl5pPr>
              <a:buSzPct val="100000"/>
              <a:defRPr sz="3500"/>
            </a:lvl5pPr>
            <a:lvl6pPr>
              <a:buSzPct val="100000"/>
              <a:defRPr sz="3500"/>
            </a:lvl6pPr>
            <a:lvl7pPr>
              <a:buSzPct val="100000"/>
              <a:defRPr sz="3500"/>
            </a:lvl7pPr>
            <a:lvl8pPr>
              <a:buSzPct val="100000"/>
              <a:defRPr sz="3500"/>
            </a:lvl8pPr>
            <a:lvl9pPr>
              <a:buSzPct val="100000"/>
              <a:defRPr sz="3500"/>
            </a:lvl9pPr>
          </a:lstStyle>
          <a:p>
            <a:endParaRPr/>
          </a:p>
        </p:txBody>
      </p:sp>
      <p:sp>
        <p:nvSpPr>
          <p:cNvPr id="29" name="Shape 29"/>
          <p:cNvSpPr txBox="1">
            <a:spLocks noGrp="1"/>
          </p:cNvSpPr>
          <p:nvPr>
            <p:ph type="body" idx="1"/>
          </p:nvPr>
        </p:nvSpPr>
        <p:spPr>
          <a:xfrm>
            <a:off x="274319" y="1234440"/>
            <a:ext cx="8595359" cy="3703319"/>
          </a:xfrm>
          <a:prstGeom prst="rect">
            <a:avLst/>
          </a:prstGeom>
        </p:spPr>
        <p:txBody>
          <a:bodyPr lIns="75425" tIns="75425" rIns="75425" bIns="75425" anchor="t" anchorCtr="0"/>
          <a:lstStyle>
            <a:lvl1pPr>
              <a:buSzPct val="100000"/>
              <a:defRPr sz="2200"/>
            </a:lvl1pPr>
            <a:lvl2pPr>
              <a:buSzPct val="100000"/>
              <a:defRPr sz="2200"/>
            </a:lvl2pPr>
            <a:lvl3pPr>
              <a:buSzPct val="100000"/>
              <a:defRPr sz="2200"/>
            </a:lvl3pPr>
            <a:lvl4pPr>
              <a:buSzPct val="100000"/>
              <a:defRPr sz="2200"/>
            </a:lvl4pPr>
            <a:lvl5pPr>
              <a:buSzPct val="100000"/>
              <a:defRPr sz="2200"/>
            </a:lvl5pPr>
            <a:lvl6pPr>
              <a:buSzPct val="100000"/>
              <a:defRPr sz="2200"/>
            </a:lvl6pPr>
            <a:lvl7pPr>
              <a:buSzPct val="100000"/>
              <a:defRPr sz="2200"/>
            </a:lvl7pPr>
            <a:lvl8pPr>
              <a:buSzPct val="100000"/>
              <a:defRPr sz="2200"/>
            </a:lvl8pPr>
            <a:lvl9pPr>
              <a:buSzPct val="100000"/>
              <a:defRPr sz="2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restandards.org/ELA-Literacy/RI/4/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mhschool.com/lead_21/grade4/pdf/ccslh_g4_ri_2_2d_link2.pdf" TargetMode="External"/><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docs.google.com/file/d/0B9KphDzVc2wQT2ljS0c3WUlWU28/edit" TargetMode="External"/><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mhschool.com/lead_21/grade4/ccslh_g4_ri_2_2d.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mcsfourthgrade.wikispaces.com/RI-Craft+&amp;+Structure" TargetMode="External"/><Relationship Id="rId4" Type="http://schemas.openxmlformats.org/officeDocument/2006/relationships/hyperlink" Target="http://www.internet4classrooms.com/common_core/compare_contrast_firsthand_secondhand_account_same_reading_informational_text_fourth_4th_grade_english_language_arts.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subTitle" idx="1"/>
          </p:nvPr>
        </p:nvSpPr>
        <p:spPr>
          <a:xfrm>
            <a:off x="685800" y="1055028"/>
            <a:ext cx="7772400" cy="784799"/>
          </a:xfrm>
          <a:prstGeom prst="rect">
            <a:avLst/>
          </a:prstGeom>
        </p:spPr>
        <p:txBody>
          <a:bodyPr lIns="91425" tIns="91425" rIns="91425" bIns="91425" anchor="t" anchorCtr="0">
            <a:noAutofit/>
          </a:bodyPr>
          <a:lstStyle/>
          <a:p>
            <a:pPr marL="457200" lvl="0" indent="-228600" algn="l" rtl="0">
              <a:lnSpc>
                <a:spcPct val="120000"/>
              </a:lnSpc>
              <a:spcAft>
                <a:spcPts val="800"/>
              </a:spcAft>
              <a:buClr>
                <a:srgbClr val="3B3B3A"/>
              </a:buClr>
              <a:buSzPct val="100000"/>
              <a:buFont typeface="Arial"/>
              <a:buNone/>
            </a:pPr>
            <a:r>
              <a:rPr lang="en" sz="2400">
                <a:solidFill>
                  <a:srgbClr val="8A2003"/>
                </a:solidFill>
                <a:hlinkClick r:id="rId3"/>
              </a:rPr>
              <a:t>CCSS.ELA-Literacy.RI.4.6</a:t>
            </a:r>
            <a:r>
              <a:rPr lang="en" sz="2400">
                <a:solidFill>
                  <a:srgbClr val="3B3B3A"/>
                </a:solidFill>
              </a:rPr>
              <a:t> Compare and contrast a firsthand and secondhand account of the same event or topic; describe the differences in focus and the information provided.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p:nvPr/>
        </p:nvSpPr>
        <p:spPr>
          <a:xfrm>
            <a:off x="503850" y="279925"/>
            <a:ext cx="8117699" cy="1245599"/>
          </a:xfrm>
          <a:prstGeom prst="rect">
            <a:avLst/>
          </a:prstGeom>
        </p:spPr>
        <p:txBody>
          <a:bodyPr lIns="91425" tIns="91425" rIns="91425" bIns="91425" anchor="t" anchorCtr="0">
            <a:noAutofit/>
          </a:bodyPr>
          <a:lstStyle/>
          <a:p>
            <a:pPr algn="ctr">
              <a:buNone/>
            </a:pPr>
            <a:r>
              <a:rPr lang="en" sz="6000"/>
              <a:t>What is a narrator?</a:t>
            </a:r>
          </a:p>
        </p:txBody>
      </p:sp>
      <p:sp>
        <p:nvSpPr>
          <p:cNvPr id="93" name="Shape 93"/>
          <p:cNvSpPr txBox="1"/>
          <p:nvPr/>
        </p:nvSpPr>
        <p:spPr>
          <a:xfrm>
            <a:off x="808350" y="1707500"/>
            <a:ext cx="7508699" cy="2659199"/>
          </a:xfrm>
          <a:prstGeom prst="rect">
            <a:avLst/>
          </a:prstGeom>
        </p:spPr>
        <p:txBody>
          <a:bodyPr lIns="91425" tIns="91425" rIns="91425" bIns="91425" anchor="t" anchorCtr="0">
            <a:noAutofit/>
          </a:bodyPr>
          <a:lstStyle/>
          <a:p>
            <a:pPr>
              <a:buNone/>
            </a:pPr>
            <a:r>
              <a:rPr lang="en" sz="4800">
                <a:solidFill>
                  <a:srgbClr val="0000FF"/>
                </a:solidFill>
              </a:rPr>
              <a:t>A narrator is the person who is telling the story or wrote the text.</a:t>
            </a:r>
          </a:p>
        </p:txBody>
      </p:sp>
      <p:pic>
        <p:nvPicPr>
          <p:cNvPr id="94" name="Shape 94"/>
          <p:cNvPicPr preferRelativeResize="0"/>
          <p:nvPr/>
        </p:nvPicPr>
        <p:blipFill>
          <a:blip r:embed="rId3"/>
          <a:stretch>
            <a:fillRect/>
          </a:stretch>
        </p:blipFill>
        <p:spPr>
          <a:xfrm>
            <a:off x="7099025" y="3317025"/>
            <a:ext cx="1649650" cy="1602524"/>
          </a:xfrm>
          <a:prstGeom prst="rect">
            <a:avLst/>
          </a:prstGeom>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p:nvPr/>
        </p:nvSpPr>
        <p:spPr>
          <a:xfrm>
            <a:off x="503850" y="279925"/>
            <a:ext cx="8117699" cy="1245599"/>
          </a:xfrm>
          <a:prstGeom prst="rect">
            <a:avLst/>
          </a:prstGeom>
        </p:spPr>
        <p:txBody>
          <a:bodyPr lIns="91425" tIns="91425" rIns="91425" bIns="91425" anchor="t" anchorCtr="0">
            <a:noAutofit/>
          </a:bodyPr>
          <a:lstStyle/>
          <a:p>
            <a:pPr lvl="0" algn="ctr" rtl="0">
              <a:buNone/>
            </a:pPr>
            <a:r>
              <a:rPr lang="en" sz="6000"/>
              <a:t>What is a narrator?</a:t>
            </a:r>
          </a:p>
        </p:txBody>
      </p:sp>
      <p:sp>
        <p:nvSpPr>
          <p:cNvPr id="100" name="Shape 100"/>
          <p:cNvSpPr txBox="1"/>
          <p:nvPr/>
        </p:nvSpPr>
        <p:spPr>
          <a:xfrm>
            <a:off x="808350" y="1707500"/>
            <a:ext cx="7508699" cy="2659199"/>
          </a:xfrm>
          <a:prstGeom prst="rect">
            <a:avLst/>
          </a:prstGeom>
        </p:spPr>
        <p:txBody>
          <a:bodyPr lIns="91425" tIns="91425" rIns="91425" bIns="91425" anchor="t" anchorCtr="0">
            <a:noAutofit/>
          </a:bodyPr>
          <a:lstStyle/>
          <a:p>
            <a:pPr lvl="0" rtl="0">
              <a:buNone/>
            </a:pPr>
            <a:r>
              <a:rPr lang="en" sz="2400">
                <a:solidFill>
                  <a:srgbClr val="0000FF"/>
                </a:solidFill>
              </a:rPr>
              <a:t>First Person - the narrator is in the story.  Uses “I”.</a:t>
            </a:r>
          </a:p>
          <a:p>
            <a:endParaRPr lang="en" sz="2400">
              <a:solidFill>
                <a:srgbClr val="0000FF"/>
              </a:solidFill>
            </a:endParaRPr>
          </a:p>
          <a:p>
            <a:pPr lvl="0" rtl="0">
              <a:buNone/>
            </a:pPr>
            <a:r>
              <a:rPr lang="en" sz="2400">
                <a:solidFill>
                  <a:srgbClr val="FF0000"/>
                </a:solidFill>
              </a:rPr>
              <a:t>Third Person - the narrator is not in the story.  Uses “he,” “they.”</a:t>
            </a:r>
          </a:p>
          <a:p>
            <a:endParaRPr lang="en" sz="2400">
              <a:solidFill>
                <a:srgbClr val="FF0000"/>
              </a:solidFill>
            </a:endParaRPr>
          </a:p>
        </p:txBody>
      </p:sp>
      <p:pic>
        <p:nvPicPr>
          <p:cNvPr id="101" name="Shape 101"/>
          <p:cNvPicPr preferRelativeResize="0"/>
          <p:nvPr/>
        </p:nvPicPr>
        <p:blipFill>
          <a:blip r:embed="rId3"/>
          <a:stretch>
            <a:fillRect/>
          </a:stretch>
        </p:blipFill>
        <p:spPr>
          <a:xfrm>
            <a:off x="7099025" y="3317025"/>
            <a:ext cx="1649650" cy="1602524"/>
          </a:xfrm>
          <a:prstGeom prst="rect">
            <a:avLst/>
          </a:prstGeom>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p:nvPr/>
        </p:nvSpPr>
        <p:spPr>
          <a:xfrm>
            <a:off x="720775" y="566850"/>
            <a:ext cx="7466699" cy="4044899"/>
          </a:xfrm>
          <a:prstGeom prst="rect">
            <a:avLst/>
          </a:prstGeom>
        </p:spPr>
        <p:txBody>
          <a:bodyPr lIns="91425" tIns="91425" rIns="91425" bIns="91425" anchor="ctr" anchorCtr="0">
            <a:noAutofit/>
          </a:bodyPr>
          <a:lstStyle/>
          <a:p>
            <a:pPr lvl="0" algn="ctr" rtl="0">
              <a:lnSpc>
                <a:spcPct val="137500"/>
              </a:lnSpc>
              <a:spcAft>
                <a:spcPts val="1100"/>
              </a:spcAft>
              <a:buNone/>
            </a:pPr>
            <a:r>
              <a:rPr lang="en" sz="3000" b="1">
                <a:solidFill>
                  <a:srgbClr val="0000FF"/>
                </a:solidFill>
              </a:rPr>
              <a:t>Points of View</a:t>
            </a:r>
          </a:p>
          <a:p>
            <a:pPr lvl="0" rtl="0">
              <a:lnSpc>
                <a:spcPct val="137500"/>
              </a:lnSpc>
              <a:spcAft>
                <a:spcPts val="1100"/>
              </a:spcAft>
              <a:buNone/>
            </a:pPr>
            <a:r>
              <a:rPr lang="en" sz="1800">
                <a:solidFill>
                  <a:schemeClr val="dk1"/>
                </a:solidFill>
              </a:rPr>
              <a:t>A </a:t>
            </a:r>
            <a:r>
              <a:rPr lang="en" sz="1800" b="1">
                <a:solidFill>
                  <a:schemeClr val="dk1"/>
                </a:solidFill>
              </a:rPr>
              <a:t>firsthand account</a:t>
            </a:r>
            <a:r>
              <a:rPr lang="en" sz="1800">
                <a:solidFill>
                  <a:schemeClr val="dk1"/>
                </a:solidFill>
              </a:rPr>
              <a:t> of an event or topic is based on an author’s personal experience. The author uses pronouns such as </a:t>
            </a:r>
            <a:r>
              <a:rPr lang="en" sz="1800" i="1">
                <a:solidFill>
                  <a:schemeClr val="dk1"/>
                </a:solidFill>
              </a:rPr>
              <a:t>I</a:t>
            </a:r>
            <a:r>
              <a:rPr lang="en" sz="1800">
                <a:solidFill>
                  <a:schemeClr val="dk1"/>
                </a:solidFill>
              </a:rPr>
              <a:t>, </a:t>
            </a:r>
            <a:r>
              <a:rPr lang="en" sz="1800" i="1">
                <a:solidFill>
                  <a:schemeClr val="dk1"/>
                </a:solidFill>
              </a:rPr>
              <a:t>me,</a:t>
            </a:r>
            <a:r>
              <a:rPr lang="en" sz="1800">
                <a:solidFill>
                  <a:schemeClr val="dk1"/>
                </a:solidFill>
              </a:rPr>
              <a:t> and </a:t>
            </a:r>
            <a:r>
              <a:rPr lang="en" sz="1800" i="1">
                <a:solidFill>
                  <a:schemeClr val="dk1"/>
                </a:solidFill>
              </a:rPr>
              <a:t>we</a:t>
            </a:r>
            <a:r>
              <a:rPr lang="en" sz="1800">
                <a:solidFill>
                  <a:schemeClr val="dk1"/>
                </a:solidFill>
              </a:rPr>
              <a:t> to describe the event or topic. </a:t>
            </a:r>
          </a:p>
          <a:p>
            <a:pPr lvl="0" indent="457200" rtl="0">
              <a:lnSpc>
                <a:spcPct val="137500"/>
              </a:lnSpc>
              <a:spcAft>
                <a:spcPts val="1100"/>
              </a:spcAft>
              <a:buNone/>
            </a:pPr>
            <a:r>
              <a:rPr lang="en" sz="1800">
                <a:solidFill>
                  <a:schemeClr val="dk1"/>
                </a:solidFill>
              </a:rPr>
              <a:t>Examples:</a:t>
            </a:r>
          </a:p>
          <a:p>
            <a:pPr marL="1371600" lvl="0" indent="457200" rtl="0">
              <a:lnSpc>
                <a:spcPct val="137500"/>
              </a:lnSpc>
              <a:spcAft>
                <a:spcPts val="1100"/>
              </a:spcAft>
              <a:buNone/>
            </a:pPr>
            <a:r>
              <a:rPr lang="en" sz="1800">
                <a:solidFill>
                  <a:srgbClr val="00FF00"/>
                </a:solidFill>
              </a:rPr>
              <a:t>Diaries </a:t>
            </a:r>
          </a:p>
          <a:p>
            <a:pPr marL="1371600" lvl="0" indent="457200" rtl="0">
              <a:lnSpc>
                <a:spcPct val="137500"/>
              </a:lnSpc>
              <a:spcAft>
                <a:spcPts val="1100"/>
              </a:spcAft>
              <a:buNone/>
            </a:pPr>
            <a:r>
              <a:rPr lang="en" sz="1800">
                <a:solidFill>
                  <a:srgbClr val="00FF00"/>
                </a:solidFill>
              </a:rPr>
              <a:t>autobiographies, and </a:t>
            </a:r>
          </a:p>
          <a:p>
            <a:pPr marL="1371600" lvl="0" indent="457200" rtl="0">
              <a:lnSpc>
                <a:spcPct val="137500"/>
              </a:lnSpc>
              <a:spcAft>
                <a:spcPts val="1100"/>
              </a:spcAft>
              <a:buNone/>
            </a:pPr>
            <a:r>
              <a:rPr lang="en" sz="1800">
                <a:solidFill>
                  <a:srgbClr val="00FF00"/>
                </a:solidFill>
              </a:rPr>
              <a:t>letters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p:nvPr/>
        </p:nvSpPr>
        <p:spPr>
          <a:xfrm>
            <a:off x="720775" y="566850"/>
            <a:ext cx="7466699" cy="4044899"/>
          </a:xfrm>
          <a:prstGeom prst="rect">
            <a:avLst/>
          </a:prstGeom>
        </p:spPr>
        <p:txBody>
          <a:bodyPr lIns="91425" tIns="91425" rIns="91425" bIns="91425" anchor="t" anchorCtr="0">
            <a:noAutofit/>
          </a:bodyPr>
          <a:lstStyle/>
          <a:p>
            <a:pPr lvl="0" algn="ctr" rtl="0">
              <a:lnSpc>
                <a:spcPct val="137500"/>
              </a:lnSpc>
              <a:spcAft>
                <a:spcPts val="1100"/>
              </a:spcAft>
              <a:buNone/>
            </a:pPr>
            <a:r>
              <a:rPr lang="en" sz="3000" b="1">
                <a:solidFill>
                  <a:srgbClr val="0000FF"/>
                </a:solidFill>
              </a:rPr>
              <a:t>Points of View</a:t>
            </a:r>
          </a:p>
          <a:p>
            <a:pPr lvl="0" rtl="0">
              <a:lnSpc>
                <a:spcPct val="137500"/>
              </a:lnSpc>
              <a:spcAft>
                <a:spcPts val="1100"/>
              </a:spcAft>
              <a:buNone/>
            </a:pPr>
            <a:r>
              <a:rPr lang="en" sz="1800">
                <a:solidFill>
                  <a:schemeClr val="dk1"/>
                </a:solidFill>
              </a:rPr>
              <a:t>A </a:t>
            </a:r>
            <a:r>
              <a:rPr lang="en" sz="1800" b="1">
                <a:solidFill>
                  <a:schemeClr val="dk1"/>
                </a:solidFill>
              </a:rPr>
              <a:t>secondhand account</a:t>
            </a:r>
            <a:r>
              <a:rPr lang="en" sz="1800">
                <a:solidFill>
                  <a:schemeClr val="dk1"/>
                </a:solidFill>
              </a:rPr>
              <a:t> of an event or topic is based on an author’s research, rather than personal experience. The author uses pronouns such as </a:t>
            </a:r>
            <a:r>
              <a:rPr lang="en" sz="1800" i="1">
                <a:solidFill>
                  <a:schemeClr val="dk1"/>
                </a:solidFill>
              </a:rPr>
              <a:t>he, she,</a:t>
            </a:r>
            <a:r>
              <a:rPr lang="en" sz="1800">
                <a:solidFill>
                  <a:schemeClr val="dk1"/>
                </a:solidFill>
              </a:rPr>
              <a:t> and </a:t>
            </a:r>
            <a:r>
              <a:rPr lang="en" sz="1800" i="1">
                <a:solidFill>
                  <a:schemeClr val="dk1"/>
                </a:solidFill>
              </a:rPr>
              <a:t>they</a:t>
            </a:r>
            <a:r>
              <a:rPr lang="en" sz="1800">
                <a:solidFill>
                  <a:schemeClr val="dk1"/>
                </a:solidFill>
              </a:rPr>
              <a:t> to describe the event or topic. </a:t>
            </a:r>
          </a:p>
          <a:p>
            <a:pPr lvl="0" rtl="0">
              <a:lnSpc>
                <a:spcPct val="137500"/>
              </a:lnSpc>
              <a:spcAft>
                <a:spcPts val="1100"/>
              </a:spcAft>
              <a:buNone/>
            </a:pPr>
            <a:r>
              <a:rPr lang="en" sz="1800">
                <a:solidFill>
                  <a:schemeClr val="dk1"/>
                </a:solidFill>
              </a:rPr>
              <a:t>Examples:</a:t>
            </a:r>
          </a:p>
          <a:p>
            <a:pPr marL="1371600" lvl="0" indent="0" rtl="0">
              <a:lnSpc>
                <a:spcPct val="137500"/>
              </a:lnSpc>
              <a:spcAft>
                <a:spcPts val="1100"/>
              </a:spcAft>
              <a:buNone/>
            </a:pPr>
            <a:r>
              <a:rPr lang="en" sz="1800">
                <a:solidFill>
                  <a:srgbClr val="FF0000"/>
                </a:solidFill>
              </a:rPr>
              <a:t>Encyclopedia entries, </a:t>
            </a:r>
          </a:p>
          <a:p>
            <a:pPr marL="1371600" lvl="0" indent="0" rtl="0">
              <a:lnSpc>
                <a:spcPct val="137500"/>
              </a:lnSpc>
              <a:spcAft>
                <a:spcPts val="1100"/>
              </a:spcAft>
              <a:buNone/>
            </a:pPr>
            <a:r>
              <a:rPr lang="en" sz="1800">
                <a:solidFill>
                  <a:srgbClr val="FF0000"/>
                </a:solidFill>
              </a:rPr>
              <a:t>biographies, </a:t>
            </a:r>
          </a:p>
          <a:p>
            <a:pPr marL="1371600" lvl="0" indent="0" rtl="0">
              <a:lnSpc>
                <a:spcPct val="137500"/>
              </a:lnSpc>
              <a:spcAft>
                <a:spcPts val="1100"/>
              </a:spcAft>
              <a:buNone/>
            </a:pPr>
            <a:r>
              <a:rPr lang="en" sz="1800">
                <a:solidFill>
                  <a:srgbClr val="FF0000"/>
                </a:solidFill>
              </a:rPr>
              <a:t>textbooks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549270" y="240502"/>
            <a:ext cx="8114099" cy="1628099"/>
          </a:xfrm>
          <a:prstGeom prst="rect">
            <a:avLst/>
          </a:prstGeom>
        </p:spPr>
        <p:txBody>
          <a:bodyPr lIns="31425" tIns="31425" rIns="31425" bIns="31425" anchor="ctr" anchorCtr="0">
            <a:noAutofit/>
          </a:bodyPr>
          <a:lstStyle/>
          <a:p>
            <a:pPr marL="0" marR="0" lvl="0" indent="0" algn="ctr" rtl="0">
              <a:lnSpc>
                <a:spcPct val="120000"/>
              </a:lnSpc>
              <a:spcBef>
                <a:spcPts val="0"/>
              </a:spcBef>
              <a:spcAft>
                <a:spcPts val="0"/>
              </a:spcAft>
              <a:buNone/>
            </a:pPr>
            <a:r>
              <a:rPr lang="en" sz="2400">
                <a:solidFill>
                  <a:schemeClr val="dk1"/>
                </a:solidFill>
              </a:rPr>
              <a:t>Why is it important compare and contrast firsthand and secondhand accounts?</a:t>
            </a:r>
          </a:p>
        </p:txBody>
      </p:sp>
      <p:sp>
        <p:nvSpPr>
          <p:cNvPr id="117" name="Shape 117"/>
          <p:cNvSpPr txBox="1"/>
          <p:nvPr/>
        </p:nvSpPr>
        <p:spPr>
          <a:xfrm>
            <a:off x="549270" y="1691870"/>
            <a:ext cx="8114099" cy="1754099"/>
          </a:xfrm>
          <a:prstGeom prst="rect">
            <a:avLst/>
          </a:prstGeom>
        </p:spPr>
        <p:txBody>
          <a:bodyPr lIns="31425" tIns="31425" rIns="31425" bIns="31425" anchor="t" anchorCtr="0">
            <a:noAutofit/>
          </a:bodyPr>
          <a:lstStyle/>
          <a:p>
            <a:endParaRPr/>
          </a:p>
        </p:txBody>
      </p:sp>
      <p:pic>
        <p:nvPicPr>
          <p:cNvPr id="118" name="Shape 118"/>
          <p:cNvPicPr preferRelativeResize="0"/>
          <p:nvPr/>
        </p:nvPicPr>
        <p:blipFill>
          <a:blip r:embed="rId3"/>
          <a:stretch>
            <a:fillRect/>
          </a:stretch>
        </p:blipFill>
        <p:spPr>
          <a:xfrm>
            <a:off x="5715000" y="3657588"/>
            <a:ext cx="1307306" cy="1371583"/>
          </a:xfrm>
          <a:prstGeom prst="rect">
            <a:avLst/>
          </a:prstGeom>
        </p:spPr>
      </p:pic>
      <p:pic>
        <p:nvPicPr>
          <p:cNvPr id="119" name="Shape 119"/>
          <p:cNvPicPr preferRelativeResize="0"/>
          <p:nvPr/>
        </p:nvPicPr>
        <p:blipFill>
          <a:blip r:embed="rId4"/>
          <a:stretch>
            <a:fillRect/>
          </a:stretch>
        </p:blipFill>
        <p:spPr>
          <a:xfrm>
            <a:off x="1600200" y="3886194"/>
            <a:ext cx="1371600" cy="1135856"/>
          </a:xfrm>
          <a:prstGeom prst="rect">
            <a:avLst/>
          </a:prstGeom>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549270" y="240502"/>
            <a:ext cx="8114017" cy="1628239"/>
          </a:xfrm>
          <a:prstGeom prst="rect">
            <a:avLst/>
          </a:prstGeom>
        </p:spPr>
        <p:txBody>
          <a:bodyPr lIns="31425" tIns="31425" rIns="31425" bIns="31425" anchor="ctr" anchorCtr="0">
            <a:noAutofit/>
          </a:bodyPr>
          <a:lstStyle/>
          <a:p>
            <a:pPr marL="0" marR="0" indent="0" algn="ctr">
              <a:lnSpc>
                <a:spcPct val="120000"/>
              </a:lnSpc>
              <a:spcBef>
                <a:spcPts val="0"/>
              </a:spcBef>
              <a:spcAft>
                <a:spcPts val="0"/>
              </a:spcAft>
              <a:buNone/>
            </a:pPr>
            <a:r>
              <a:rPr lang="en" sz="2400"/>
              <a:t>Why is it</a:t>
            </a:r>
            <a:r>
              <a:rPr lang="en" sz="2400">
                <a:solidFill>
                  <a:srgbClr val="000000"/>
                </a:solidFill>
                <a:latin typeface="Arial"/>
                <a:ea typeface="Arial"/>
                <a:cs typeface="Arial"/>
                <a:sym typeface="Arial"/>
              </a:rPr>
              <a:t> </a:t>
            </a:r>
            <a:r>
              <a:rPr lang="en" sz="2400"/>
              <a:t>i</a:t>
            </a:r>
            <a:r>
              <a:rPr lang="en" sz="2400">
                <a:solidFill>
                  <a:srgbClr val="000000"/>
                </a:solidFill>
                <a:latin typeface="Arial"/>
                <a:ea typeface="Arial"/>
                <a:cs typeface="Arial"/>
                <a:sym typeface="Arial"/>
              </a:rPr>
              <a:t>mporta</a:t>
            </a:r>
            <a:r>
              <a:rPr lang="en" sz="2400"/>
              <a:t>nt</a:t>
            </a:r>
            <a:r>
              <a:rPr lang="en" sz="2400">
                <a:solidFill>
                  <a:srgbClr val="000000"/>
                </a:solidFill>
                <a:latin typeface="Arial"/>
                <a:ea typeface="Arial"/>
                <a:cs typeface="Arial"/>
                <a:sym typeface="Arial"/>
              </a:rPr>
              <a:t> </a:t>
            </a:r>
            <a:r>
              <a:rPr lang="en" sz="2400"/>
              <a:t>compare and contrast firsthand and secondhand accounts?</a:t>
            </a:r>
          </a:p>
        </p:txBody>
      </p:sp>
      <p:sp>
        <p:nvSpPr>
          <p:cNvPr id="125" name="Shape 125"/>
          <p:cNvSpPr txBox="1"/>
          <p:nvPr/>
        </p:nvSpPr>
        <p:spPr>
          <a:xfrm>
            <a:off x="549270" y="1691870"/>
            <a:ext cx="8114017" cy="1754021"/>
          </a:xfrm>
          <a:prstGeom prst="rect">
            <a:avLst/>
          </a:prstGeom>
        </p:spPr>
        <p:txBody>
          <a:bodyPr lIns="31425" tIns="31425" rIns="31425" bIns="31425" anchor="t" anchorCtr="0">
            <a:noAutofit/>
          </a:bodyPr>
          <a:lstStyle/>
          <a:p>
            <a:pPr marL="0" marR="0" indent="0" algn="l">
              <a:lnSpc>
                <a:spcPct val="119921"/>
              </a:lnSpc>
              <a:spcBef>
                <a:spcPts val="500"/>
              </a:spcBef>
              <a:spcAft>
                <a:spcPts val="0"/>
              </a:spcAft>
              <a:buNone/>
            </a:pPr>
            <a:r>
              <a:rPr lang="en" sz="2900">
                <a:solidFill>
                  <a:srgbClr val="C00000"/>
                </a:solidFill>
              </a:rPr>
              <a:t>Each of us has a unique point of view.  When we put our points of views together we can form a better understanding of the events that happen in our world.</a:t>
            </a:r>
          </a:p>
        </p:txBody>
      </p:sp>
      <p:pic>
        <p:nvPicPr>
          <p:cNvPr id="126" name="Shape 126"/>
          <p:cNvPicPr preferRelativeResize="0"/>
          <p:nvPr/>
        </p:nvPicPr>
        <p:blipFill>
          <a:blip r:embed="rId3"/>
          <a:stretch>
            <a:fillRect/>
          </a:stretch>
        </p:blipFill>
        <p:spPr>
          <a:xfrm>
            <a:off x="5715000" y="3657588"/>
            <a:ext cx="1307306" cy="1371583"/>
          </a:xfrm>
          <a:prstGeom prst="rect">
            <a:avLst/>
          </a:prstGeom>
        </p:spPr>
      </p:pic>
      <p:pic>
        <p:nvPicPr>
          <p:cNvPr id="127" name="Shape 127"/>
          <p:cNvPicPr preferRelativeResize="0"/>
          <p:nvPr/>
        </p:nvPicPr>
        <p:blipFill>
          <a:blip r:embed="rId4"/>
          <a:stretch>
            <a:fillRect/>
          </a:stretch>
        </p:blipFill>
        <p:spPr>
          <a:xfrm>
            <a:off x="1600200" y="3886194"/>
            <a:ext cx="1371600" cy="1135856"/>
          </a:xfrm>
          <a:prstGeom prst="rect">
            <a:avLst/>
          </a:prstGeom>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p:nvPr/>
        </p:nvSpPr>
        <p:spPr>
          <a:xfrm>
            <a:off x="0" y="0"/>
            <a:ext cx="9144000" cy="783299"/>
          </a:xfrm>
          <a:prstGeom prst="rect">
            <a:avLst/>
          </a:prstGeom>
          <a:ln w="9525" cap="flat">
            <a:solidFill>
              <a:srgbClr val="000000"/>
            </a:solidFill>
            <a:prstDash val="solid"/>
            <a:round/>
            <a:headEnd type="none" w="med" len="med"/>
            <a:tailEnd type="none" w="med" len="med"/>
          </a:ln>
        </p:spPr>
        <p:txBody>
          <a:bodyPr lIns="91425" tIns="91425" rIns="91425" bIns="91425" anchor="ctr" anchorCtr="0">
            <a:noAutofit/>
          </a:bodyPr>
          <a:lstStyle/>
          <a:p>
            <a:pPr lvl="0" rtl="0">
              <a:buNone/>
            </a:pPr>
            <a:r>
              <a:rPr lang="en">
                <a:solidFill>
                  <a:schemeClr val="dk1"/>
                </a:solidFill>
                <a:latin typeface="Georgia"/>
                <a:ea typeface="Georgia"/>
                <a:cs typeface="Georgia"/>
                <a:sym typeface="Georgia"/>
              </a:rPr>
              <a:t>The passages that follow are two accounts of the same topic: the Oregon Trail. One is a firsthand account and one is a secondhand account. Read each and then see how to compare and contrast them.</a:t>
            </a:r>
          </a:p>
        </p:txBody>
      </p:sp>
      <p:sp>
        <p:nvSpPr>
          <p:cNvPr id="133" name="Shape 133"/>
          <p:cNvSpPr txBox="1"/>
          <p:nvPr/>
        </p:nvSpPr>
        <p:spPr>
          <a:xfrm>
            <a:off x="524850" y="1308625"/>
            <a:ext cx="7732800" cy="3000000"/>
          </a:xfrm>
          <a:prstGeom prst="rect">
            <a:avLst/>
          </a:prstGeom>
        </p:spPr>
        <p:txBody>
          <a:bodyPr lIns="91425" tIns="91425" rIns="91425" bIns="91425" anchor="ctr" anchorCtr="0">
            <a:noAutofit/>
          </a:bodyPr>
          <a:lstStyle/>
          <a:p>
            <a:pPr lvl="0" rtl="0">
              <a:buNone/>
            </a:pPr>
            <a:r>
              <a:rPr lang="en" sz="2400" b="1">
                <a:solidFill>
                  <a:schemeClr val="dk1"/>
                </a:solidFill>
              </a:rPr>
              <a:t>The Oregon Trail</a:t>
            </a:r>
          </a:p>
          <a:p>
            <a:pPr lvl="0" rtl="0">
              <a:buNone/>
            </a:pPr>
            <a:r>
              <a:rPr lang="en" sz="2400">
                <a:solidFill>
                  <a:schemeClr val="dk1"/>
                </a:solidFill>
              </a:rPr>
              <a:t>In 1843, thousands of people began traveling across America to the open lands of the West. Most of these people followed a path known as the Oregon Trail. Pioneers set out from towns along the Missouri River in the Midwest. </a:t>
            </a:r>
            <a:r>
              <a:rPr lang="en" sz="2400">
                <a:solidFill>
                  <a:srgbClr val="FF0000"/>
                </a:solidFill>
              </a:rPr>
              <a:t>They </a:t>
            </a:r>
            <a:r>
              <a:rPr lang="en" sz="2400">
                <a:solidFill>
                  <a:schemeClr val="dk1"/>
                </a:solidFill>
              </a:rPr>
              <a:t>made a 2,000-mile trek to their new homes in California and Oregon. Some traveled in covered wagons. Others were on foot or horseback. The route was filled with danger and hardship.</a:t>
            </a:r>
          </a:p>
        </p:txBody>
      </p:sp>
      <p:sp>
        <p:nvSpPr>
          <p:cNvPr id="134" name="Shape 134"/>
          <p:cNvSpPr txBox="1"/>
          <p:nvPr/>
        </p:nvSpPr>
        <p:spPr>
          <a:xfrm>
            <a:off x="4702625" y="1014700"/>
            <a:ext cx="1301699" cy="328800"/>
          </a:xfrm>
          <a:prstGeom prst="rect">
            <a:avLst/>
          </a:prstGeom>
          <a:ln w="9525" cap="flat">
            <a:solidFill>
              <a:srgbClr val="FF0000"/>
            </a:solidFill>
            <a:prstDash val="solid"/>
            <a:round/>
            <a:headEnd type="none" w="med" len="med"/>
            <a:tailEnd type="none" w="med" len="med"/>
          </a:ln>
        </p:spPr>
        <p:txBody>
          <a:bodyPr lIns="91425" tIns="91425" rIns="91425" bIns="91425" anchor="t" anchorCtr="0">
            <a:noAutofit/>
          </a:bodyPr>
          <a:lstStyle/>
          <a:p>
            <a:pPr>
              <a:buNone/>
            </a:pPr>
            <a:r>
              <a:rPr lang="en">
                <a:solidFill>
                  <a:srgbClr val="FF0000"/>
                </a:solidFill>
              </a:rPr>
              <a:t>SOURCE A</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0" y="0"/>
            <a:ext cx="9144000" cy="783299"/>
          </a:xfrm>
          <a:prstGeom prst="rect">
            <a:avLst/>
          </a:prstGeom>
          <a:ln w="9525" cap="flat">
            <a:solidFill>
              <a:srgbClr val="000000"/>
            </a:solidFill>
            <a:prstDash val="solid"/>
            <a:round/>
            <a:headEnd type="none" w="med" len="med"/>
            <a:tailEnd type="none" w="med" len="med"/>
          </a:ln>
        </p:spPr>
        <p:txBody>
          <a:bodyPr lIns="91425" tIns="91425" rIns="91425" bIns="91425" anchor="ctr" anchorCtr="0">
            <a:noAutofit/>
          </a:bodyPr>
          <a:lstStyle/>
          <a:p>
            <a:pPr lvl="0" rtl="0">
              <a:buNone/>
            </a:pPr>
            <a:r>
              <a:rPr lang="en">
                <a:solidFill>
                  <a:schemeClr val="dk1"/>
                </a:solidFill>
                <a:latin typeface="Georgia"/>
                <a:ea typeface="Georgia"/>
                <a:cs typeface="Georgia"/>
                <a:sym typeface="Georgia"/>
              </a:rPr>
              <a:t>The passages that follow are two accounts of the same topic: the Oregon Trail. One is a firsthand account and one is a secondhand account. Read each and then see how to compare and contrast them.</a:t>
            </a:r>
          </a:p>
        </p:txBody>
      </p:sp>
      <p:sp>
        <p:nvSpPr>
          <p:cNvPr id="140" name="Shape 140"/>
          <p:cNvSpPr txBox="1"/>
          <p:nvPr/>
        </p:nvSpPr>
        <p:spPr>
          <a:xfrm>
            <a:off x="328900" y="979725"/>
            <a:ext cx="8348700" cy="4044599"/>
          </a:xfrm>
          <a:prstGeom prst="rect">
            <a:avLst/>
          </a:prstGeom>
        </p:spPr>
        <p:txBody>
          <a:bodyPr lIns="91425" tIns="91425" rIns="91425" bIns="91425" anchor="ctr" anchorCtr="0">
            <a:noAutofit/>
          </a:bodyPr>
          <a:lstStyle/>
          <a:p>
            <a:pPr lvl="0" rtl="0">
              <a:buClr>
                <a:schemeClr val="dk1"/>
              </a:buClr>
              <a:buSzPct val="45833"/>
              <a:buFont typeface="Arial"/>
              <a:buNone/>
            </a:pPr>
            <a:r>
              <a:rPr lang="en" sz="2400" b="1">
                <a:solidFill>
                  <a:schemeClr val="dk1"/>
                </a:solidFill>
              </a:rPr>
              <a:t>from </a:t>
            </a:r>
            <a:r>
              <a:rPr lang="en" sz="2400" b="1" i="1">
                <a:solidFill>
                  <a:schemeClr val="dk1"/>
                </a:solidFill>
              </a:rPr>
              <a:t>Across the Plains in 1844</a:t>
            </a:r>
          </a:p>
          <a:p>
            <a:pPr lvl="0" rtl="0">
              <a:buNone/>
            </a:pPr>
            <a:r>
              <a:rPr lang="en" sz="2400">
                <a:solidFill>
                  <a:schemeClr val="dk1"/>
                </a:solidFill>
              </a:rPr>
              <a:t>August 1st </a:t>
            </a:r>
            <a:r>
              <a:rPr lang="en" sz="2400">
                <a:solidFill>
                  <a:srgbClr val="FF0000"/>
                </a:solidFill>
              </a:rPr>
              <a:t>we </a:t>
            </a:r>
            <a:r>
              <a:rPr lang="en" sz="2400">
                <a:solidFill>
                  <a:schemeClr val="dk1"/>
                </a:solidFill>
              </a:rPr>
              <a:t>nooned in a beautiful grove on the north side of the Platte [River]. </a:t>
            </a:r>
            <a:r>
              <a:rPr lang="en" sz="2400">
                <a:solidFill>
                  <a:srgbClr val="FF0000"/>
                </a:solidFill>
              </a:rPr>
              <a:t>We </a:t>
            </a:r>
            <a:r>
              <a:rPr lang="en" sz="2400">
                <a:solidFill>
                  <a:schemeClr val="dk1"/>
                </a:solidFill>
              </a:rPr>
              <a:t>had by this time got used to climbing in and out of the wagon when in motion. When performing this feat that afternoon, </a:t>
            </a:r>
            <a:r>
              <a:rPr lang="en" sz="2400">
                <a:solidFill>
                  <a:srgbClr val="FF0000"/>
                </a:solidFill>
              </a:rPr>
              <a:t>my </a:t>
            </a:r>
            <a:r>
              <a:rPr lang="en" sz="2400">
                <a:solidFill>
                  <a:schemeClr val="dk1"/>
                </a:solidFill>
              </a:rPr>
              <a:t>dress caught on an axle helve. </a:t>
            </a:r>
            <a:r>
              <a:rPr lang="en" sz="2400">
                <a:solidFill>
                  <a:srgbClr val="FF0000"/>
                </a:solidFill>
              </a:rPr>
              <a:t>I</a:t>
            </a:r>
            <a:r>
              <a:rPr lang="en" sz="2400">
                <a:solidFill>
                  <a:schemeClr val="dk1"/>
                </a:solidFill>
              </a:rPr>
              <a:t> was thrown under the wagon wheel, which passed over and badly crushed my leg before my father could stop the team. He picked me up and saw the extent of the injury … The news soon spread along the train and a halt was called. A surgeon was found and the limb set …</a:t>
            </a:r>
          </a:p>
        </p:txBody>
      </p:sp>
      <p:sp>
        <p:nvSpPr>
          <p:cNvPr id="141" name="Shape 141"/>
          <p:cNvSpPr txBox="1"/>
          <p:nvPr/>
        </p:nvSpPr>
        <p:spPr>
          <a:xfrm>
            <a:off x="6011225" y="1042700"/>
            <a:ext cx="1301699" cy="328800"/>
          </a:xfrm>
          <a:prstGeom prst="rect">
            <a:avLst/>
          </a:prstGeom>
          <a:ln w="9525" cap="flat">
            <a:solidFill>
              <a:srgbClr val="FF0000"/>
            </a:solidFill>
            <a:prstDash val="solid"/>
            <a:round/>
            <a:headEnd type="none" w="med" len="med"/>
            <a:tailEnd type="none" w="med" len="med"/>
          </a:ln>
        </p:spPr>
        <p:txBody>
          <a:bodyPr lIns="91425" tIns="91425" rIns="91425" bIns="91425" anchor="t" anchorCtr="0">
            <a:noAutofit/>
          </a:bodyPr>
          <a:lstStyle/>
          <a:p>
            <a:pPr lvl="0" rtl="0">
              <a:buNone/>
            </a:pPr>
            <a:r>
              <a:rPr lang="en">
                <a:solidFill>
                  <a:srgbClr val="FF0000"/>
                </a:solidFill>
              </a:rPr>
              <a:t>SOURCE B</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p:nvPr/>
        </p:nvSpPr>
        <p:spPr>
          <a:xfrm>
            <a:off x="349900" y="188975"/>
            <a:ext cx="8005800" cy="615900"/>
          </a:xfrm>
          <a:prstGeom prst="rect">
            <a:avLst/>
          </a:prstGeom>
        </p:spPr>
        <p:txBody>
          <a:bodyPr lIns="91425" tIns="91425" rIns="91425" bIns="91425" anchor="ctr" anchorCtr="0">
            <a:noAutofit/>
          </a:bodyPr>
          <a:lstStyle/>
          <a:p>
            <a:pPr lvl="0" rtl="0">
              <a:lnSpc>
                <a:spcPct val="137500"/>
              </a:lnSpc>
              <a:spcBef>
                <a:spcPts val="400"/>
              </a:spcBef>
              <a:buNone/>
            </a:pPr>
            <a:r>
              <a:rPr lang="en" sz="3000" b="1">
                <a:solidFill>
                  <a:srgbClr val="333399"/>
                </a:solidFill>
              </a:rPr>
              <a:t>
Which is the firsthand account?</a:t>
            </a:r>
          </a:p>
        </p:txBody>
      </p:sp>
      <p:sp>
        <p:nvSpPr>
          <p:cNvPr id="151" name="Shape 151"/>
          <p:cNvSpPr txBox="1"/>
          <p:nvPr/>
        </p:nvSpPr>
        <p:spPr>
          <a:xfrm>
            <a:off x="944725" y="1071750"/>
            <a:ext cx="7375800" cy="3000000"/>
          </a:xfrm>
          <a:prstGeom prst="rect">
            <a:avLst/>
          </a:prstGeom>
        </p:spPr>
        <p:txBody>
          <a:bodyPr lIns="91425" tIns="91425" rIns="91425" bIns="91425" anchor="ctr" anchorCtr="0">
            <a:noAutofit/>
          </a:bodyPr>
          <a:lstStyle/>
          <a:p>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pic>
        <p:nvPicPr>
          <p:cNvPr id="42" name="Shape 42"/>
          <p:cNvPicPr preferRelativeResize="0"/>
          <p:nvPr/>
        </p:nvPicPr>
        <p:blipFill>
          <a:blip r:embed="rId3"/>
          <a:stretch>
            <a:fillRect/>
          </a:stretch>
        </p:blipFill>
        <p:spPr>
          <a:xfrm>
            <a:off x="-1203625" y="214325"/>
            <a:ext cx="9174325" cy="4929175"/>
          </a:xfrm>
          <a:prstGeom prst="rect">
            <a:avLst/>
          </a:prstGeom>
        </p:spPr>
      </p:pic>
      <p:sp>
        <p:nvSpPr>
          <p:cNvPr id="43" name="Shape 43"/>
          <p:cNvSpPr txBox="1"/>
          <p:nvPr/>
        </p:nvSpPr>
        <p:spPr>
          <a:xfrm>
            <a:off x="1399600" y="428775"/>
            <a:ext cx="6130200" cy="1747499"/>
          </a:xfrm>
          <a:prstGeom prst="rect">
            <a:avLst/>
          </a:prstGeom>
          <a:noFill/>
        </p:spPr>
        <p:txBody>
          <a:bodyPr lIns="31425" tIns="31425" rIns="31425" bIns="31425" anchor="t" anchorCtr="0">
            <a:noAutofit/>
          </a:bodyPr>
          <a:lstStyle/>
          <a:p>
            <a:pPr marL="457200" lvl="0" indent="-228600" rtl="0">
              <a:lnSpc>
                <a:spcPct val="120000"/>
              </a:lnSpc>
              <a:spcAft>
                <a:spcPts val="800"/>
              </a:spcAft>
              <a:buClr>
                <a:srgbClr val="3B3B3A"/>
              </a:buClr>
              <a:buSzPct val="80000"/>
              <a:buFont typeface="Arial"/>
              <a:buNone/>
            </a:pPr>
            <a:r>
              <a:rPr lang="en" sz="3000" b="1">
                <a:solidFill>
                  <a:srgbClr val="FFFF00"/>
                </a:solidFill>
                <a:latin typeface="Arial"/>
                <a:ea typeface="Arial"/>
                <a:cs typeface="Arial"/>
                <a:sym typeface="Arial"/>
              </a:rPr>
              <a:t>Learning Objective:</a:t>
            </a:r>
            <a:r>
              <a:rPr lang="en" sz="3000" b="1">
                <a:solidFill>
                  <a:srgbClr val="FFFFFF"/>
                </a:solidFill>
                <a:latin typeface="Arial"/>
                <a:ea typeface="Arial"/>
                <a:cs typeface="Arial"/>
                <a:sym typeface="Arial"/>
              </a:rPr>
              <a:t> </a:t>
            </a:r>
            <a:r>
              <a:rPr lang="en" sz="1800">
                <a:solidFill>
                  <a:srgbClr val="0000FF"/>
                </a:solidFill>
              </a:rPr>
              <a:t>Compare and contrast</a:t>
            </a:r>
            <a:r>
              <a:rPr lang="en" sz="1800">
                <a:solidFill>
                  <a:srgbClr val="3B3B3A"/>
                </a:solidFill>
              </a:rPr>
              <a:t> a firsthand and secondhand account of the same event or topic; </a:t>
            </a:r>
            <a:r>
              <a:rPr lang="en" sz="1800">
                <a:solidFill>
                  <a:srgbClr val="0000FF"/>
                </a:solidFill>
              </a:rPr>
              <a:t>describe </a:t>
            </a:r>
            <a:r>
              <a:rPr lang="en" sz="1800">
                <a:solidFill>
                  <a:srgbClr val="3B3B3A"/>
                </a:solidFill>
              </a:rPr>
              <a:t>the differences in focus and the information provided.</a:t>
            </a:r>
          </a:p>
          <a:p>
            <a:endParaRPr lang="en" sz="1800">
              <a:solidFill>
                <a:srgbClr val="3B3B3A"/>
              </a:solidFil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p:nvPr/>
        </p:nvSpPr>
        <p:spPr>
          <a:xfrm>
            <a:off x="349900" y="188975"/>
            <a:ext cx="8005800" cy="615900"/>
          </a:xfrm>
          <a:prstGeom prst="rect">
            <a:avLst/>
          </a:prstGeom>
        </p:spPr>
        <p:txBody>
          <a:bodyPr lIns="91425" tIns="91425" rIns="91425" bIns="91425" anchor="ctr" anchorCtr="0">
            <a:noAutofit/>
          </a:bodyPr>
          <a:lstStyle/>
          <a:p>
            <a:pPr lvl="0" rtl="0">
              <a:lnSpc>
                <a:spcPct val="137500"/>
              </a:lnSpc>
              <a:spcBef>
                <a:spcPts val="400"/>
              </a:spcBef>
              <a:buNone/>
            </a:pPr>
            <a:r>
              <a:rPr lang="en" sz="3000" b="1">
                <a:solidFill>
                  <a:srgbClr val="333399"/>
                </a:solidFill>
              </a:rPr>
              <a:t>
Which is the firsthand account?</a:t>
            </a:r>
          </a:p>
        </p:txBody>
      </p:sp>
      <p:sp>
        <p:nvSpPr>
          <p:cNvPr id="157" name="Shape 157"/>
          <p:cNvSpPr txBox="1"/>
          <p:nvPr/>
        </p:nvSpPr>
        <p:spPr>
          <a:xfrm>
            <a:off x="7018950" y="223900"/>
            <a:ext cx="1301699" cy="328800"/>
          </a:xfrm>
          <a:prstGeom prst="rect">
            <a:avLst/>
          </a:prstGeom>
          <a:ln w="9525" cap="flat">
            <a:solidFill>
              <a:srgbClr val="FF0000"/>
            </a:solidFill>
            <a:prstDash val="solid"/>
            <a:round/>
            <a:headEnd type="none" w="med" len="med"/>
            <a:tailEnd type="none" w="med" len="med"/>
          </a:ln>
        </p:spPr>
        <p:txBody>
          <a:bodyPr lIns="91425" tIns="91425" rIns="91425" bIns="91425" anchor="t" anchorCtr="0">
            <a:noAutofit/>
          </a:bodyPr>
          <a:lstStyle/>
          <a:p>
            <a:pPr lvl="0" rtl="0">
              <a:buNone/>
            </a:pPr>
            <a:r>
              <a:rPr lang="en">
                <a:solidFill>
                  <a:srgbClr val="FF0000"/>
                </a:solidFill>
              </a:rPr>
              <a:t>SOURCE B</a:t>
            </a:r>
          </a:p>
        </p:txBody>
      </p:sp>
      <p:sp>
        <p:nvSpPr>
          <p:cNvPr id="158" name="Shape 158"/>
          <p:cNvSpPr txBox="1"/>
          <p:nvPr/>
        </p:nvSpPr>
        <p:spPr>
          <a:xfrm>
            <a:off x="944725" y="1071750"/>
            <a:ext cx="7375800" cy="3000000"/>
          </a:xfrm>
          <a:prstGeom prst="rect">
            <a:avLst/>
          </a:prstGeom>
        </p:spPr>
        <p:txBody>
          <a:bodyPr lIns="91425" tIns="91425" rIns="91425" bIns="91425" anchor="ctr" anchorCtr="0">
            <a:noAutofit/>
          </a:bodyPr>
          <a:lstStyle/>
          <a:p>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p:nvPr/>
        </p:nvSpPr>
        <p:spPr>
          <a:xfrm>
            <a:off x="349900" y="188975"/>
            <a:ext cx="8005800" cy="615900"/>
          </a:xfrm>
          <a:prstGeom prst="rect">
            <a:avLst/>
          </a:prstGeom>
        </p:spPr>
        <p:txBody>
          <a:bodyPr lIns="91425" tIns="91425" rIns="91425" bIns="91425" anchor="ctr" anchorCtr="0">
            <a:noAutofit/>
          </a:bodyPr>
          <a:lstStyle/>
          <a:p>
            <a:pPr lvl="0" rtl="0">
              <a:lnSpc>
                <a:spcPct val="137500"/>
              </a:lnSpc>
              <a:spcBef>
                <a:spcPts val="400"/>
              </a:spcBef>
              <a:buNone/>
            </a:pPr>
            <a:r>
              <a:rPr lang="en" sz="3000" b="1">
                <a:solidFill>
                  <a:srgbClr val="333399"/>
                </a:solidFill>
              </a:rPr>
              <a:t>
Which is the firsthand account?</a:t>
            </a:r>
          </a:p>
        </p:txBody>
      </p:sp>
      <p:sp>
        <p:nvSpPr>
          <p:cNvPr id="164" name="Shape 164"/>
          <p:cNvSpPr txBox="1"/>
          <p:nvPr/>
        </p:nvSpPr>
        <p:spPr>
          <a:xfrm>
            <a:off x="7018950" y="223900"/>
            <a:ext cx="1301699" cy="328800"/>
          </a:xfrm>
          <a:prstGeom prst="rect">
            <a:avLst/>
          </a:prstGeom>
          <a:ln w="9525" cap="flat">
            <a:solidFill>
              <a:srgbClr val="FF0000"/>
            </a:solidFill>
            <a:prstDash val="solid"/>
            <a:round/>
            <a:headEnd type="none" w="med" len="med"/>
            <a:tailEnd type="none" w="med" len="med"/>
          </a:ln>
        </p:spPr>
        <p:txBody>
          <a:bodyPr lIns="91425" tIns="91425" rIns="91425" bIns="91425" anchor="t" anchorCtr="0">
            <a:noAutofit/>
          </a:bodyPr>
          <a:lstStyle/>
          <a:p>
            <a:pPr lvl="0" rtl="0">
              <a:buNone/>
            </a:pPr>
            <a:r>
              <a:rPr lang="en">
                <a:solidFill>
                  <a:srgbClr val="FF0000"/>
                </a:solidFill>
              </a:rPr>
              <a:t>SOURCE B</a:t>
            </a:r>
          </a:p>
        </p:txBody>
      </p:sp>
      <p:sp>
        <p:nvSpPr>
          <p:cNvPr id="165" name="Shape 165"/>
          <p:cNvSpPr txBox="1"/>
          <p:nvPr/>
        </p:nvSpPr>
        <p:spPr>
          <a:xfrm>
            <a:off x="944725" y="1071750"/>
            <a:ext cx="7375800" cy="3000000"/>
          </a:xfrm>
          <a:prstGeom prst="rect">
            <a:avLst/>
          </a:prstGeom>
        </p:spPr>
        <p:txBody>
          <a:bodyPr lIns="91425" tIns="91425" rIns="91425" bIns="91425" anchor="ctr" anchorCtr="0">
            <a:noAutofit/>
          </a:bodyPr>
          <a:lstStyle/>
          <a:p>
            <a:pPr marL="457200" lvl="0" indent="-381000" rtl="0">
              <a:lnSpc>
                <a:spcPct val="150000"/>
              </a:lnSpc>
              <a:spcBef>
                <a:spcPts val="1500"/>
              </a:spcBef>
              <a:spcAft>
                <a:spcPts val="1500"/>
              </a:spcAft>
              <a:buClr>
                <a:srgbClr val="000000"/>
              </a:buClr>
              <a:buSzPct val="100000"/>
              <a:buFont typeface="Arial"/>
              <a:buChar char="●"/>
            </a:pPr>
            <a:r>
              <a:rPr lang="en" sz="2400">
                <a:solidFill>
                  <a:schemeClr val="dk1"/>
                </a:solidFill>
              </a:rPr>
              <a:t>The author is a young girl telling about an actual experience she had on the Oregon Trail.</a:t>
            </a:r>
          </a:p>
          <a:p>
            <a:pPr marL="457200" lvl="0" indent="-381000" rtl="0">
              <a:lnSpc>
                <a:spcPct val="150000"/>
              </a:lnSpc>
              <a:spcBef>
                <a:spcPts val="1500"/>
              </a:spcBef>
              <a:spcAft>
                <a:spcPts val="1500"/>
              </a:spcAft>
              <a:buClr>
                <a:srgbClr val="000000"/>
              </a:buClr>
              <a:buSzPct val="100000"/>
              <a:buFont typeface="Arial"/>
              <a:buChar char="●"/>
            </a:pPr>
            <a:r>
              <a:rPr lang="en" sz="2400">
                <a:solidFill>
                  <a:schemeClr val="dk1"/>
                </a:solidFill>
              </a:rPr>
              <a:t>She uses the pronouns </a:t>
            </a:r>
            <a:r>
              <a:rPr lang="en" sz="2400" i="1">
                <a:solidFill>
                  <a:schemeClr val="dk1"/>
                </a:solidFill>
              </a:rPr>
              <a:t>we, I,</a:t>
            </a:r>
            <a:r>
              <a:rPr lang="en" sz="2400">
                <a:solidFill>
                  <a:schemeClr val="dk1"/>
                </a:solidFill>
              </a:rPr>
              <a:t> and </a:t>
            </a:r>
            <a:r>
              <a:rPr lang="en" sz="2400" i="1">
                <a:solidFill>
                  <a:schemeClr val="dk1"/>
                </a:solidFill>
              </a:rPr>
              <a:t>me</a:t>
            </a:r>
            <a:r>
              <a:rPr lang="en" sz="2400">
                <a:solidFill>
                  <a:schemeClr val="dk1"/>
                </a:solidFill>
              </a:rPr>
              <a:t> to describe the experience.</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p:nvPr/>
        </p:nvSpPr>
        <p:spPr>
          <a:xfrm>
            <a:off x="272925" y="314900"/>
            <a:ext cx="8005800" cy="594900"/>
          </a:xfrm>
          <a:prstGeom prst="rect">
            <a:avLst/>
          </a:prstGeom>
        </p:spPr>
        <p:txBody>
          <a:bodyPr lIns="91425" tIns="91425" rIns="91425" bIns="91425" anchor="ctr" anchorCtr="0">
            <a:noAutofit/>
          </a:bodyPr>
          <a:lstStyle/>
          <a:p>
            <a:pPr lvl="0" rtl="0">
              <a:lnSpc>
                <a:spcPct val="137500"/>
              </a:lnSpc>
              <a:spcBef>
                <a:spcPts val="400"/>
              </a:spcBef>
              <a:buNone/>
            </a:pPr>
            <a:r>
              <a:rPr lang="en" sz="3000" b="1">
                <a:solidFill>
                  <a:srgbClr val="333399"/>
                </a:solidFill>
              </a:rPr>
              <a:t>
Which is the secondhand account?</a:t>
            </a:r>
          </a:p>
        </p:txBody>
      </p:sp>
      <p:sp>
        <p:nvSpPr>
          <p:cNvPr id="171" name="Shape 171"/>
          <p:cNvSpPr txBox="1"/>
          <p:nvPr/>
        </p:nvSpPr>
        <p:spPr>
          <a:xfrm>
            <a:off x="0" y="1308625"/>
            <a:ext cx="8404500" cy="2974200"/>
          </a:xfrm>
          <a:prstGeom prst="rect">
            <a:avLst/>
          </a:prstGeom>
        </p:spPr>
        <p:txBody>
          <a:bodyPr lIns="91425" tIns="91425" rIns="91425" bIns="91425" anchor="ctr" anchorCtr="0">
            <a:noAutofit/>
          </a:bodyPr>
          <a:lstStyle/>
          <a:p>
            <a:endParaRPr/>
          </a:p>
        </p:txBody>
      </p:sp>
      <p:sp>
        <p:nvSpPr>
          <p:cNvPr id="172" name="Shape 172"/>
          <p:cNvSpPr txBox="1"/>
          <p:nvPr/>
        </p:nvSpPr>
        <p:spPr>
          <a:xfrm>
            <a:off x="152400" y="1461025"/>
            <a:ext cx="8404500" cy="2974200"/>
          </a:xfrm>
          <a:prstGeom prst="rect">
            <a:avLst/>
          </a:prstGeom>
        </p:spPr>
        <p:txBody>
          <a:bodyPr lIns="91425" tIns="91425" rIns="91425" bIns="91425" anchor="ctr" anchorCtr="0">
            <a:noAutofit/>
          </a:bodyPr>
          <a:lstStyle/>
          <a:p>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p:nvPr/>
        </p:nvSpPr>
        <p:spPr>
          <a:xfrm>
            <a:off x="272925" y="314900"/>
            <a:ext cx="8005800" cy="594900"/>
          </a:xfrm>
          <a:prstGeom prst="rect">
            <a:avLst/>
          </a:prstGeom>
        </p:spPr>
        <p:txBody>
          <a:bodyPr lIns="91425" tIns="91425" rIns="91425" bIns="91425" anchor="ctr" anchorCtr="0">
            <a:noAutofit/>
          </a:bodyPr>
          <a:lstStyle/>
          <a:p>
            <a:pPr lvl="0" rtl="0">
              <a:lnSpc>
                <a:spcPct val="137500"/>
              </a:lnSpc>
              <a:spcBef>
                <a:spcPts val="400"/>
              </a:spcBef>
              <a:buNone/>
            </a:pPr>
            <a:r>
              <a:rPr lang="en" sz="3000" b="1">
                <a:solidFill>
                  <a:srgbClr val="333399"/>
                </a:solidFill>
              </a:rPr>
              <a:t>
Which is the secondhand account?</a:t>
            </a:r>
          </a:p>
        </p:txBody>
      </p:sp>
      <p:sp>
        <p:nvSpPr>
          <p:cNvPr id="178" name="Shape 178"/>
          <p:cNvSpPr txBox="1"/>
          <p:nvPr/>
        </p:nvSpPr>
        <p:spPr>
          <a:xfrm>
            <a:off x="0" y="1308625"/>
            <a:ext cx="8404500" cy="2974200"/>
          </a:xfrm>
          <a:prstGeom prst="rect">
            <a:avLst/>
          </a:prstGeom>
        </p:spPr>
        <p:txBody>
          <a:bodyPr lIns="91425" tIns="91425" rIns="91425" bIns="91425" anchor="ctr" anchorCtr="0">
            <a:noAutofit/>
          </a:bodyPr>
          <a:lstStyle/>
          <a:p>
            <a:endParaRPr/>
          </a:p>
        </p:txBody>
      </p:sp>
      <p:sp>
        <p:nvSpPr>
          <p:cNvPr id="179" name="Shape 179"/>
          <p:cNvSpPr txBox="1"/>
          <p:nvPr/>
        </p:nvSpPr>
        <p:spPr>
          <a:xfrm>
            <a:off x="7018950" y="223900"/>
            <a:ext cx="1301699" cy="328800"/>
          </a:xfrm>
          <a:prstGeom prst="rect">
            <a:avLst/>
          </a:prstGeom>
          <a:ln w="9525" cap="flat">
            <a:solidFill>
              <a:srgbClr val="FF0000"/>
            </a:solidFill>
            <a:prstDash val="solid"/>
            <a:round/>
            <a:headEnd type="none" w="med" len="med"/>
            <a:tailEnd type="none" w="med" len="med"/>
          </a:ln>
        </p:spPr>
        <p:txBody>
          <a:bodyPr lIns="91425" tIns="91425" rIns="91425" bIns="91425" anchor="t" anchorCtr="0">
            <a:noAutofit/>
          </a:bodyPr>
          <a:lstStyle/>
          <a:p>
            <a:pPr lvl="0" rtl="0">
              <a:buNone/>
            </a:pPr>
            <a:r>
              <a:rPr lang="en">
                <a:solidFill>
                  <a:srgbClr val="FF0000"/>
                </a:solidFill>
              </a:rPr>
              <a:t>SOURCE A</a:t>
            </a:r>
          </a:p>
        </p:txBody>
      </p:sp>
      <p:sp>
        <p:nvSpPr>
          <p:cNvPr id="180" name="Shape 180"/>
          <p:cNvSpPr txBox="1"/>
          <p:nvPr/>
        </p:nvSpPr>
        <p:spPr>
          <a:xfrm>
            <a:off x="152400" y="1461025"/>
            <a:ext cx="8404500" cy="2974200"/>
          </a:xfrm>
          <a:prstGeom prst="rect">
            <a:avLst/>
          </a:prstGeom>
        </p:spPr>
        <p:txBody>
          <a:bodyPr lIns="91425" tIns="91425" rIns="91425" bIns="91425" anchor="ctr" anchorCtr="0">
            <a:noAutofit/>
          </a:bodyPr>
          <a:lstStyle/>
          <a:p>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p:nvPr/>
        </p:nvSpPr>
        <p:spPr>
          <a:xfrm>
            <a:off x="272925" y="314900"/>
            <a:ext cx="8005800" cy="594900"/>
          </a:xfrm>
          <a:prstGeom prst="rect">
            <a:avLst/>
          </a:prstGeom>
        </p:spPr>
        <p:txBody>
          <a:bodyPr lIns="91425" tIns="91425" rIns="91425" bIns="91425" anchor="ctr" anchorCtr="0">
            <a:noAutofit/>
          </a:bodyPr>
          <a:lstStyle/>
          <a:p>
            <a:pPr lvl="0" rtl="0">
              <a:lnSpc>
                <a:spcPct val="137500"/>
              </a:lnSpc>
              <a:spcBef>
                <a:spcPts val="400"/>
              </a:spcBef>
              <a:buNone/>
            </a:pPr>
            <a:r>
              <a:rPr lang="en" sz="3000" b="1">
                <a:solidFill>
                  <a:srgbClr val="333399"/>
                </a:solidFill>
              </a:rPr>
              <a:t>
Which is the secondhand account?</a:t>
            </a:r>
          </a:p>
        </p:txBody>
      </p:sp>
      <p:sp>
        <p:nvSpPr>
          <p:cNvPr id="186" name="Shape 186"/>
          <p:cNvSpPr txBox="1"/>
          <p:nvPr/>
        </p:nvSpPr>
        <p:spPr>
          <a:xfrm>
            <a:off x="0" y="1308625"/>
            <a:ext cx="8404500" cy="2974200"/>
          </a:xfrm>
          <a:prstGeom prst="rect">
            <a:avLst/>
          </a:prstGeom>
        </p:spPr>
        <p:txBody>
          <a:bodyPr lIns="91425" tIns="91425" rIns="91425" bIns="91425" anchor="ctr" anchorCtr="0">
            <a:noAutofit/>
          </a:bodyPr>
          <a:lstStyle/>
          <a:p>
            <a:pPr marL="457200" lvl="0" indent="-381000" rtl="0">
              <a:lnSpc>
                <a:spcPct val="150000"/>
              </a:lnSpc>
              <a:spcBef>
                <a:spcPts val="1500"/>
              </a:spcBef>
              <a:spcAft>
                <a:spcPts val="1500"/>
              </a:spcAft>
              <a:buClr>
                <a:srgbClr val="000000"/>
              </a:buClr>
              <a:buSzPct val="100000"/>
              <a:buFont typeface="Arial"/>
              <a:buChar char="●"/>
            </a:pPr>
            <a:r>
              <a:rPr lang="en" sz="2400">
                <a:solidFill>
                  <a:schemeClr val="dk1"/>
                </a:solidFill>
              </a:rPr>
              <a:t>The author did not actually travel on the Oregon Trail.</a:t>
            </a:r>
          </a:p>
          <a:p>
            <a:pPr marL="457200" lvl="0" indent="-381000" rtl="0">
              <a:lnSpc>
                <a:spcPct val="150000"/>
              </a:lnSpc>
              <a:spcBef>
                <a:spcPts val="1500"/>
              </a:spcBef>
              <a:spcAft>
                <a:spcPts val="1500"/>
              </a:spcAft>
              <a:buClr>
                <a:srgbClr val="000000"/>
              </a:buClr>
              <a:buSzPct val="100000"/>
              <a:buFont typeface="Arial"/>
              <a:buChar char="●"/>
            </a:pPr>
            <a:r>
              <a:rPr lang="en" sz="2400">
                <a:solidFill>
                  <a:schemeClr val="dk1"/>
                </a:solidFill>
              </a:rPr>
              <a:t>Instead, the author uses researched information to tell about what the Oregon Trail was.</a:t>
            </a:r>
          </a:p>
          <a:p>
            <a:pPr marL="457200" lvl="0" indent="-381000" rtl="0">
              <a:lnSpc>
                <a:spcPct val="150000"/>
              </a:lnSpc>
              <a:spcBef>
                <a:spcPts val="1500"/>
              </a:spcBef>
              <a:spcAft>
                <a:spcPts val="1500"/>
              </a:spcAft>
              <a:buClr>
                <a:srgbClr val="000000"/>
              </a:buClr>
              <a:buSzPct val="100000"/>
              <a:buFont typeface="Arial"/>
              <a:buChar char="●"/>
            </a:pPr>
            <a:r>
              <a:rPr lang="en" sz="2400">
                <a:solidFill>
                  <a:schemeClr val="dk1"/>
                </a:solidFill>
              </a:rPr>
              <a:t>The author uses the pronoun </a:t>
            </a:r>
            <a:r>
              <a:rPr lang="en" sz="2400" i="1">
                <a:solidFill>
                  <a:schemeClr val="dk1"/>
                </a:solidFill>
              </a:rPr>
              <a:t>they.</a:t>
            </a:r>
          </a:p>
        </p:txBody>
      </p:sp>
      <p:sp>
        <p:nvSpPr>
          <p:cNvPr id="187" name="Shape 187"/>
          <p:cNvSpPr txBox="1"/>
          <p:nvPr/>
        </p:nvSpPr>
        <p:spPr>
          <a:xfrm>
            <a:off x="7018950" y="223900"/>
            <a:ext cx="1301699" cy="328800"/>
          </a:xfrm>
          <a:prstGeom prst="rect">
            <a:avLst/>
          </a:prstGeom>
          <a:ln w="9525" cap="flat">
            <a:solidFill>
              <a:srgbClr val="FF0000"/>
            </a:solidFill>
            <a:prstDash val="solid"/>
            <a:round/>
            <a:headEnd type="none" w="med" len="med"/>
            <a:tailEnd type="none" w="med" len="med"/>
          </a:ln>
        </p:spPr>
        <p:txBody>
          <a:bodyPr lIns="91425" tIns="91425" rIns="91425" bIns="91425" anchor="t" anchorCtr="0">
            <a:noAutofit/>
          </a:bodyPr>
          <a:lstStyle/>
          <a:p>
            <a:pPr lvl="0" rtl="0">
              <a:buNone/>
            </a:pPr>
            <a:r>
              <a:rPr lang="en">
                <a:solidFill>
                  <a:srgbClr val="FF0000"/>
                </a:solidFill>
              </a:rPr>
              <a:t>SOURCE A</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p:nvPr/>
        </p:nvSpPr>
        <p:spPr>
          <a:xfrm>
            <a:off x="272925" y="643825"/>
            <a:ext cx="8005800" cy="3000000"/>
          </a:xfrm>
          <a:prstGeom prst="rect">
            <a:avLst/>
          </a:prstGeom>
        </p:spPr>
        <p:txBody>
          <a:bodyPr lIns="91425" tIns="91425" rIns="91425" bIns="91425" anchor="ctr" anchorCtr="0">
            <a:noAutofit/>
          </a:bodyPr>
          <a:lstStyle/>
          <a:p>
            <a:pPr lvl="0" algn="ctr" rtl="0">
              <a:lnSpc>
                <a:spcPct val="110000"/>
              </a:lnSpc>
              <a:spcAft>
                <a:spcPts val="400"/>
              </a:spcAft>
              <a:buNone/>
            </a:pPr>
            <a:r>
              <a:rPr lang="en" sz="3000" b="1">
                <a:solidFill>
                  <a:srgbClr val="333399"/>
                </a:solidFill>
              </a:rPr>
              <a:t>
Compare and Contrast</a:t>
            </a:r>
          </a:p>
          <a:p>
            <a:endParaRPr lang="en" sz="3000" b="1">
              <a:solidFill>
                <a:srgbClr val="333399"/>
              </a:solidFill>
            </a:endParaRPr>
          </a:p>
          <a:p>
            <a:pPr lvl="0" rtl="0">
              <a:lnSpc>
                <a:spcPct val="137500"/>
              </a:lnSpc>
              <a:spcBef>
                <a:spcPts val="400"/>
              </a:spcBef>
              <a:buNone/>
            </a:pPr>
            <a:r>
              <a:rPr lang="en" b="1">
                <a:solidFill>
                  <a:schemeClr val="dk1"/>
                </a:solidFill>
              </a:rPr>
              <a:t>How are the accounts similar?</a:t>
            </a:r>
          </a:p>
          <a:p>
            <a:pPr marL="457200" lvl="0" indent="-228600" rtl="0">
              <a:lnSpc>
                <a:spcPct val="150000"/>
              </a:lnSpc>
              <a:spcBef>
                <a:spcPts val="1500"/>
              </a:spcBef>
              <a:spcAft>
                <a:spcPts val="1500"/>
              </a:spcAft>
              <a:buClr>
                <a:schemeClr val="dk1"/>
              </a:buClr>
              <a:buSzPct val="100000"/>
              <a:buFont typeface="Arial"/>
              <a:buNone/>
            </a:pPr>
            <a:r>
              <a:rPr lang="en">
                <a:solidFill>
                  <a:schemeClr val="dk1"/>
                </a:solidFill>
              </a:rPr>
              <a:t>Both are about the Oregon Trail.</a:t>
            </a:r>
          </a:p>
          <a:p>
            <a:pPr marL="457200" lvl="0" indent="-228600" rtl="0">
              <a:lnSpc>
                <a:spcPct val="150000"/>
              </a:lnSpc>
              <a:spcBef>
                <a:spcPts val="1500"/>
              </a:spcBef>
              <a:spcAft>
                <a:spcPts val="1500"/>
              </a:spcAft>
              <a:buClr>
                <a:schemeClr val="dk1"/>
              </a:buClr>
              <a:buSzPct val="100000"/>
              <a:buFont typeface="Arial"/>
              <a:buNone/>
            </a:pPr>
            <a:r>
              <a:rPr lang="en">
                <a:solidFill>
                  <a:schemeClr val="dk1"/>
                </a:solidFill>
              </a:rPr>
              <a:t>Both tell about the danger and hardship people experienced on the Oregon Trail.</a:t>
            </a:r>
          </a:p>
          <a:p>
            <a:pPr lvl="0" rtl="0">
              <a:lnSpc>
                <a:spcPct val="137500"/>
              </a:lnSpc>
              <a:spcBef>
                <a:spcPts val="400"/>
              </a:spcBef>
              <a:buNone/>
            </a:pPr>
            <a:r>
              <a:rPr lang="en" b="1">
                <a:solidFill>
                  <a:schemeClr val="dk1"/>
                </a:solidFill>
              </a:rPr>
              <a:t>How are the accounts different?</a:t>
            </a:r>
          </a:p>
          <a:p>
            <a:pPr marL="457200" lvl="0" indent="-228600" rtl="0">
              <a:lnSpc>
                <a:spcPct val="150000"/>
              </a:lnSpc>
              <a:spcBef>
                <a:spcPts val="1500"/>
              </a:spcBef>
              <a:spcAft>
                <a:spcPts val="1500"/>
              </a:spcAft>
              <a:buClr>
                <a:schemeClr val="dk1"/>
              </a:buClr>
              <a:buSzPct val="100000"/>
              <a:buFont typeface="Arial"/>
              <a:buNone/>
            </a:pPr>
            <a:r>
              <a:rPr lang="en">
                <a:solidFill>
                  <a:schemeClr val="dk1"/>
                </a:solidFill>
              </a:rPr>
              <a:t>The secondhand account focuses on broad, general information about the Oregon Trail. It </a:t>
            </a:r>
            <a:r>
              <a:rPr lang="en" i="1">
                <a:solidFill>
                  <a:schemeClr val="dk1"/>
                </a:solidFill>
              </a:rPr>
              <a:t>tells</a:t>
            </a:r>
            <a:r>
              <a:rPr lang="en">
                <a:solidFill>
                  <a:schemeClr val="dk1"/>
                </a:solidFill>
              </a:rPr>
              <a:t> readers that the route was dangerous.</a:t>
            </a:r>
          </a:p>
          <a:p>
            <a:pPr marL="457200" lvl="0" indent="-228600" rtl="0">
              <a:lnSpc>
                <a:spcPct val="150000"/>
              </a:lnSpc>
              <a:spcBef>
                <a:spcPts val="1500"/>
              </a:spcBef>
              <a:spcAft>
                <a:spcPts val="1500"/>
              </a:spcAft>
              <a:buClr>
                <a:schemeClr val="dk1"/>
              </a:buClr>
              <a:buSzPct val="100000"/>
              <a:buFont typeface="Arial"/>
              <a:buNone/>
            </a:pPr>
            <a:r>
              <a:rPr lang="en">
                <a:solidFill>
                  <a:schemeClr val="dk1"/>
                </a:solidFill>
              </a:rPr>
              <a:t>The firsthand account focuses on a single, specific experience that happened on the Oregon Trail. It </a:t>
            </a:r>
            <a:r>
              <a:rPr lang="en" i="1">
                <a:solidFill>
                  <a:schemeClr val="dk1"/>
                </a:solidFill>
              </a:rPr>
              <a:t>shows</a:t>
            </a:r>
            <a:r>
              <a:rPr lang="en">
                <a:solidFill>
                  <a:schemeClr val="dk1"/>
                </a:solidFill>
              </a:rPr>
              <a:t> readers that the route was dangerous by giving details about a particular person’s journey on the trail.</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162344" y="212739"/>
            <a:ext cx="8595299" cy="617099"/>
          </a:xfrm>
          <a:prstGeom prst="rect">
            <a:avLst/>
          </a:prstGeom>
        </p:spPr>
        <p:txBody>
          <a:bodyPr lIns="75425" tIns="75425" rIns="75425" bIns="75425" anchor="t" anchorCtr="0">
            <a:noAutofit/>
          </a:bodyPr>
          <a:lstStyle/>
          <a:p>
            <a:pPr lvl="0" rtl="0">
              <a:buNone/>
            </a:pPr>
            <a:r>
              <a:rPr lang="en">
                <a:solidFill>
                  <a:srgbClr val="0000FF"/>
                </a:solidFill>
              </a:rPr>
              <a:t>More Practice</a:t>
            </a:r>
          </a:p>
          <a:p>
            <a:pPr lvl="0" rtl="0">
              <a:buNone/>
            </a:pPr>
            <a:r>
              <a:rPr lang="en"/>
              <a:t>Click the link, download the practice and print for your class.</a:t>
            </a:r>
          </a:p>
        </p:txBody>
      </p:sp>
      <p:sp>
        <p:nvSpPr>
          <p:cNvPr id="198" name="Shape 198"/>
          <p:cNvSpPr txBox="1">
            <a:spLocks noGrp="1"/>
          </p:cNvSpPr>
          <p:nvPr>
            <p:ph type="body" idx="1"/>
          </p:nvPr>
        </p:nvSpPr>
        <p:spPr>
          <a:xfrm>
            <a:off x="274325" y="2806174"/>
            <a:ext cx="8595299" cy="1245599"/>
          </a:xfrm>
          <a:prstGeom prst="rect">
            <a:avLst/>
          </a:prstGeom>
        </p:spPr>
        <p:txBody>
          <a:bodyPr lIns="75425" tIns="75425" rIns="75425" bIns="75425" anchor="t" anchorCtr="0">
            <a:noAutofit/>
          </a:bodyPr>
          <a:lstStyle/>
          <a:p>
            <a:pPr>
              <a:buNone/>
            </a:pPr>
            <a:r>
              <a:rPr lang="en" sz="3000" u="sng">
                <a:solidFill>
                  <a:schemeClr val="hlink"/>
                </a:solidFill>
                <a:hlinkClick r:id="rId3"/>
              </a:rPr>
              <a:t>http://mhschool.com/lead_21/grade4/pdf/ccslh_g4_ri_2_2d_link2.pdf</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549275" y="1140679"/>
            <a:ext cx="8114099" cy="2253300"/>
          </a:xfrm>
          <a:prstGeom prst="rect">
            <a:avLst/>
          </a:prstGeom>
        </p:spPr>
        <p:txBody>
          <a:bodyPr lIns="31425" tIns="31425" rIns="31425" bIns="31425" anchor="ctr" anchorCtr="0">
            <a:noAutofit/>
          </a:bodyPr>
          <a:lstStyle/>
          <a:p>
            <a:pPr marL="0" marR="0" indent="0" algn="ctr">
              <a:lnSpc>
                <a:spcPct val="119791"/>
              </a:lnSpc>
              <a:spcBef>
                <a:spcPts val="0"/>
              </a:spcBef>
              <a:spcAft>
                <a:spcPts val="0"/>
              </a:spcAft>
              <a:buNone/>
            </a:pPr>
            <a:r>
              <a:rPr lang="en" sz="2200">
                <a:solidFill>
                  <a:srgbClr val="FF0000"/>
                </a:solidFill>
                <a:latin typeface="Arial"/>
                <a:ea typeface="Arial"/>
                <a:cs typeface="Arial"/>
                <a:sym typeface="Arial"/>
              </a:rPr>
              <a:t>-What did we learn about today?</a:t>
            </a:r>
            <a:r>
              <a:rPr lang="en" sz="2200">
                <a:solidFill>
                  <a:srgbClr val="FF0000"/>
                </a:solidFill>
              </a:rPr>
              <a:t>Why are firsthand accounts important</a:t>
            </a:r>
            <a:r>
              <a:rPr lang="en" sz="2200">
                <a:solidFill>
                  <a:srgbClr val="FF0000"/>
                </a:solidFill>
                <a:latin typeface="Arial"/>
                <a:ea typeface="Arial"/>
                <a:cs typeface="Arial"/>
                <a:sym typeface="Arial"/>
              </a:rPr>
              <a:t>? </a:t>
            </a:r>
            <a:br>
              <a:rPr lang="en" sz="2200">
                <a:solidFill>
                  <a:srgbClr val="FF0000"/>
                </a:solidFill>
                <a:latin typeface="Arial"/>
                <a:ea typeface="Arial"/>
                <a:cs typeface="Arial"/>
                <a:sym typeface="Arial"/>
              </a:rPr>
            </a:br>
            <a:r>
              <a:rPr lang="en" sz="2200">
                <a:solidFill>
                  <a:srgbClr val="FF0000"/>
                </a:solidFill>
                <a:latin typeface="Arial"/>
                <a:ea typeface="Arial"/>
                <a:cs typeface="Arial"/>
                <a:sym typeface="Arial"/>
              </a:rPr>
              <a:t/>
            </a:r>
            <a:br>
              <a:rPr lang="en" sz="2200">
                <a:solidFill>
                  <a:srgbClr val="FF0000"/>
                </a:solidFill>
                <a:latin typeface="Arial"/>
                <a:ea typeface="Arial"/>
                <a:cs typeface="Arial"/>
                <a:sym typeface="Arial"/>
              </a:rPr>
            </a:br>
            <a:r>
              <a:rPr lang="en" sz="2200">
                <a:solidFill>
                  <a:srgbClr val="FF0000"/>
                </a:solidFill>
                <a:latin typeface="Arial"/>
                <a:ea typeface="Arial"/>
                <a:cs typeface="Arial"/>
                <a:sym typeface="Arial"/>
              </a:rPr>
              <a:t>-Why</a:t>
            </a:r>
            <a:r>
              <a:rPr lang="en" sz="2200">
                <a:solidFill>
                  <a:srgbClr val="FF0000"/>
                </a:solidFill>
              </a:rPr>
              <a:t> are secondhand accounts important</a:t>
            </a:r>
            <a:r>
              <a:rPr lang="en" sz="2200">
                <a:solidFill>
                  <a:srgbClr val="FF0000"/>
                </a:solidFill>
                <a:latin typeface="Arial"/>
                <a:ea typeface="Arial"/>
                <a:cs typeface="Arial"/>
                <a:sym typeface="Arial"/>
              </a:rPr>
              <a:t>? </a:t>
            </a:r>
          </a:p>
        </p:txBody>
      </p:sp>
      <p:sp>
        <p:nvSpPr>
          <p:cNvPr id="208" name="Shape 208"/>
          <p:cNvSpPr txBox="1"/>
          <p:nvPr/>
        </p:nvSpPr>
        <p:spPr>
          <a:xfrm>
            <a:off x="1735500" y="209950"/>
            <a:ext cx="5927400" cy="378000"/>
          </a:xfrm>
          <a:prstGeom prst="rect">
            <a:avLst/>
          </a:prstGeom>
        </p:spPr>
        <p:txBody>
          <a:bodyPr lIns="91425" tIns="91425" rIns="91425" bIns="91425" anchor="t" anchorCtr="0">
            <a:noAutofit/>
          </a:bodyPr>
          <a:lstStyle/>
          <a:p>
            <a:pPr algn="ctr">
              <a:buNone/>
            </a:pPr>
            <a:r>
              <a:rPr lang="en" sz="3000"/>
              <a:t>Closure</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162344" y="212739"/>
            <a:ext cx="8595299" cy="617099"/>
          </a:xfrm>
          <a:prstGeom prst="rect">
            <a:avLst/>
          </a:prstGeom>
        </p:spPr>
        <p:txBody>
          <a:bodyPr lIns="75425" tIns="75425" rIns="75425" bIns="75425" anchor="t" anchorCtr="0">
            <a:noAutofit/>
          </a:bodyPr>
          <a:lstStyle/>
          <a:p>
            <a:pPr lvl="0" rtl="0">
              <a:buNone/>
            </a:pPr>
            <a:r>
              <a:rPr lang="en">
                <a:solidFill>
                  <a:srgbClr val="0000FF"/>
                </a:solidFill>
              </a:rPr>
              <a:t>Independent Practice</a:t>
            </a:r>
          </a:p>
          <a:p>
            <a:pPr lvl="0" rtl="0">
              <a:buNone/>
            </a:pPr>
            <a:r>
              <a:rPr lang="en"/>
              <a:t>Click the link, download the practice and print for your class.</a:t>
            </a:r>
          </a:p>
        </p:txBody>
      </p:sp>
      <p:sp>
        <p:nvSpPr>
          <p:cNvPr id="214" name="Shape 214"/>
          <p:cNvSpPr txBox="1">
            <a:spLocks noGrp="1"/>
          </p:cNvSpPr>
          <p:nvPr>
            <p:ph type="body" idx="1"/>
          </p:nvPr>
        </p:nvSpPr>
        <p:spPr>
          <a:xfrm>
            <a:off x="274325" y="2806174"/>
            <a:ext cx="8595299" cy="1245599"/>
          </a:xfrm>
          <a:prstGeom prst="rect">
            <a:avLst/>
          </a:prstGeom>
        </p:spPr>
        <p:txBody>
          <a:bodyPr lIns="75425" tIns="75425" rIns="75425" bIns="75425" anchor="t" anchorCtr="0">
            <a:noAutofit/>
          </a:bodyPr>
          <a:lstStyle/>
          <a:p>
            <a:pPr lvl="0" rtl="0">
              <a:buNone/>
            </a:pPr>
            <a:r>
              <a:rPr lang="en" sz="2400" u="sng">
                <a:solidFill>
                  <a:schemeClr val="hlink"/>
                </a:solidFill>
                <a:hlinkClick r:id="rId3"/>
              </a:rPr>
              <a:t>https://docs.google.com/file/d/0B9KphDzVc2wQT2ljS0c3WUlWU28/edit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pic>
        <p:nvPicPr>
          <p:cNvPr id="48" name="Shape 48"/>
          <p:cNvPicPr preferRelativeResize="0"/>
          <p:nvPr/>
        </p:nvPicPr>
        <p:blipFill>
          <a:blip r:embed="rId3"/>
          <a:stretch>
            <a:fillRect/>
          </a:stretch>
        </p:blipFill>
        <p:spPr>
          <a:xfrm>
            <a:off x="-1203625" y="214325"/>
            <a:ext cx="9174325" cy="4929175"/>
          </a:xfrm>
          <a:prstGeom prst="rect">
            <a:avLst/>
          </a:prstGeom>
        </p:spPr>
      </p:pic>
      <p:sp>
        <p:nvSpPr>
          <p:cNvPr id="49" name="Shape 49"/>
          <p:cNvSpPr txBox="1">
            <a:spLocks noGrp="1"/>
          </p:cNvSpPr>
          <p:nvPr>
            <p:ph type="title"/>
          </p:nvPr>
        </p:nvSpPr>
        <p:spPr>
          <a:xfrm>
            <a:off x="1392600" y="484725"/>
            <a:ext cx="6437999" cy="1628099"/>
          </a:xfrm>
          <a:prstGeom prst="rect">
            <a:avLst/>
          </a:prstGeom>
        </p:spPr>
        <p:txBody>
          <a:bodyPr lIns="31425" tIns="31425" rIns="31425" bIns="31425" anchor="t" anchorCtr="0">
            <a:noAutofit/>
          </a:bodyPr>
          <a:lstStyle/>
          <a:p>
            <a:pPr marL="0" marR="0" lvl="0" indent="0" rtl="0">
              <a:lnSpc>
                <a:spcPct val="120000"/>
              </a:lnSpc>
              <a:spcBef>
                <a:spcPts val="0"/>
              </a:spcBef>
              <a:spcAft>
                <a:spcPts val="0"/>
              </a:spcAft>
              <a:buNone/>
            </a:pPr>
            <a:r>
              <a:rPr lang="en" sz="2400">
                <a:solidFill>
                  <a:srgbClr val="FFFF00"/>
                </a:solidFill>
                <a:latin typeface="Arial"/>
                <a:ea typeface="Arial"/>
                <a:cs typeface="Arial"/>
                <a:sym typeface="Arial"/>
              </a:rPr>
              <a:t>What are we </a:t>
            </a:r>
            <a:r>
              <a:rPr lang="en" sz="2400">
                <a:solidFill>
                  <a:srgbClr val="0000FF"/>
                </a:solidFill>
              </a:rPr>
              <a:t>comparing and contrasting</a:t>
            </a:r>
            <a:r>
              <a:rPr lang="en" sz="2400">
                <a:solidFill>
                  <a:srgbClr val="FFFF00"/>
                </a:solidFill>
                <a:latin typeface="Arial"/>
                <a:ea typeface="Arial"/>
                <a:cs typeface="Arial"/>
                <a:sym typeface="Arial"/>
              </a:rPr>
              <a:t> today?</a:t>
            </a:r>
          </a:p>
          <a:p>
            <a:pPr marL="457200" lvl="0" indent="-228600" rtl="0">
              <a:lnSpc>
                <a:spcPct val="120000"/>
              </a:lnSpc>
              <a:spcAft>
                <a:spcPts val="800"/>
              </a:spcAft>
              <a:buClr>
                <a:srgbClr val="3B3B3A"/>
              </a:buClr>
              <a:buSzPct val="133333"/>
              <a:buFont typeface="Arial"/>
              <a:buNone/>
            </a:pPr>
            <a:r>
              <a:rPr lang="en" sz="1800">
                <a:solidFill>
                  <a:srgbClr val="3B3B3A"/>
                </a:solidFill>
              </a:rPr>
              <a:t>Today we will </a:t>
            </a:r>
            <a:r>
              <a:rPr lang="en" sz="1800">
                <a:solidFill>
                  <a:srgbClr val="0000FF"/>
                </a:solidFill>
              </a:rPr>
              <a:t>compare and contrast</a:t>
            </a:r>
            <a:r>
              <a:rPr lang="en" sz="1800">
                <a:solidFill>
                  <a:srgbClr val="3B3B3A"/>
                </a:solidFill>
              </a:rPr>
              <a:t> a firsthand and secondhand account of the same event or topic.</a:t>
            </a:r>
          </a:p>
          <a:p>
            <a:endParaRPr lang="en" sz="1800">
              <a:solidFill>
                <a:srgbClr val="3B3B3A"/>
              </a:solidFil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Credits and Sources</a:t>
            </a:r>
          </a:p>
        </p:txBody>
      </p:sp>
      <p:sp>
        <p:nvSpPr>
          <p:cNvPr id="220" name="Shape 22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None/>
            </a:pPr>
            <a:r>
              <a:rPr lang="en" sz="1100" u="sng">
                <a:solidFill>
                  <a:schemeClr val="hlink"/>
                </a:solidFill>
                <a:hlinkClick r:id="rId3"/>
              </a:rPr>
              <a:t>http://mhschool.com/lead_21/grade4/ccslh_g4_ri_2_2d.html</a:t>
            </a:r>
          </a:p>
          <a:p>
            <a:endParaRPr lang="en" sz="1100" u="sng">
              <a:solidFill>
                <a:schemeClr val="hlink"/>
              </a:solidFill>
              <a:hlinkClick r:id="rId3"/>
            </a:endParaRPr>
          </a:p>
          <a:p>
            <a:pPr lvl="0" rtl="0">
              <a:buNone/>
            </a:pPr>
            <a:r>
              <a:rPr lang="en" sz="1100" u="sng">
                <a:solidFill>
                  <a:schemeClr val="hlink"/>
                </a:solidFill>
                <a:hlinkClick r:id="rId4"/>
              </a:rPr>
              <a:t>http://www.internet4classrooms.com/common_core/compare_contrast_firsthand_secondhand_account_same_reading_informational_text_fourth_4th_grade_english_language_arts.htm</a:t>
            </a:r>
          </a:p>
          <a:p>
            <a:endParaRPr lang="en" sz="1100" u="sng">
              <a:solidFill>
                <a:schemeClr val="hlink"/>
              </a:solidFill>
              <a:hlinkClick r:id="rId4"/>
            </a:endParaRPr>
          </a:p>
          <a:p>
            <a:pPr>
              <a:buNone/>
            </a:pPr>
            <a:r>
              <a:rPr lang="en" sz="1100" u="sng">
                <a:solidFill>
                  <a:schemeClr val="hlink"/>
                </a:solidFill>
                <a:hlinkClick r:id="rId5"/>
              </a:rPr>
              <a:t>http://mcsfourthgrade.wikispaces.com/RI-Craft+%26+Structure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stretch>
            <a:fillRect/>
          </a:stretch>
        </p:blipFill>
        <p:spPr>
          <a:xfrm>
            <a:off x="-1203625" y="214325"/>
            <a:ext cx="9174325" cy="4929175"/>
          </a:xfrm>
          <a:prstGeom prst="rect">
            <a:avLst/>
          </a:prstGeom>
        </p:spPr>
      </p:pic>
      <p:sp>
        <p:nvSpPr>
          <p:cNvPr id="55" name="Shape 55"/>
          <p:cNvSpPr txBox="1">
            <a:spLocks noGrp="1"/>
          </p:cNvSpPr>
          <p:nvPr>
            <p:ph type="title"/>
          </p:nvPr>
        </p:nvSpPr>
        <p:spPr>
          <a:xfrm>
            <a:off x="1344701" y="498725"/>
            <a:ext cx="6199200" cy="1628099"/>
          </a:xfrm>
          <a:prstGeom prst="rect">
            <a:avLst/>
          </a:prstGeom>
        </p:spPr>
        <p:txBody>
          <a:bodyPr lIns="31425" tIns="31425" rIns="31425" bIns="31425" anchor="t" anchorCtr="0">
            <a:noAutofit/>
          </a:bodyPr>
          <a:lstStyle/>
          <a:p>
            <a:pPr marL="0" marR="0" lvl="0" indent="0" rtl="0">
              <a:lnSpc>
                <a:spcPct val="120000"/>
              </a:lnSpc>
              <a:spcBef>
                <a:spcPts val="0"/>
              </a:spcBef>
              <a:spcAft>
                <a:spcPts val="0"/>
              </a:spcAft>
              <a:buNone/>
            </a:pPr>
            <a:r>
              <a:rPr lang="en" sz="3000">
                <a:solidFill>
                  <a:srgbClr val="FFFF00"/>
                </a:solidFill>
                <a:latin typeface="Arial"/>
                <a:ea typeface="Arial"/>
                <a:cs typeface="Arial"/>
                <a:sym typeface="Arial"/>
              </a:rPr>
              <a:t>What are we </a:t>
            </a:r>
            <a:r>
              <a:rPr lang="en" sz="3000">
                <a:solidFill>
                  <a:srgbClr val="0000FF"/>
                </a:solidFill>
              </a:rPr>
              <a:t>describing</a:t>
            </a:r>
            <a:r>
              <a:rPr lang="en" sz="3000">
                <a:solidFill>
                  <a:srgbClr val="0000FF"/>
                </a:solidFill>
                <a:latin typeface="Arial"/>
                <a:ea typeface="Arial"/>
                <a:cs typeface="Arial"/>
                <a:sym typeface="Arial"/>
              </a:rPr>
              <a:t> </a:t>
            </a:r>
            <a:r>
              <a:rPr lang="en" sz="3000">
                <a:solidFill>
                  <a:srgbClr val="FFFF00"/>
                </a:solidFill>
                <a:latin typeface="Arial"/>
                <a:ea typeface="Arial"/>
                <a:cs typeface="Arial"/>
                <a:sym typeface="Arial"/>
              </a:rPr>
              <a:t>today?</a:t>
            </a:r>
          </a:p>
          <a:p>
            <a:pPr marL="457200" lvl="0" indent="-228600" rtl="0">
              <a:lnSpc>
                <a:spcPct val="120000"/>
              </a:lnSpc>
              <a:spcAft>
                <a:spcPts val="800"/>
              </a:spcAft>
              <a:buClr>
                <a:srgbClr val="3B3B3A"/>
              </a:buClr>
              <a:buSzPct val="133333"/>
              <a:buFont typeface="Arial"/>
              <a:buNone/>
            </a:pPr>
            <a:r>
              <a:rPr lang="en" sz="1800">
                <a:solidFill>
                  <a:srgbClr val="3B3B3A"/>
                </a:solidFill>
              </a:rPr>
              <a:t>Today we will </a:t>
            </a:r>
            <a:r>
              <a:rPr lang="en" sz="1800">
                <a:solidFill>
                  <a:srgbClr val="0000FF"/>
                </a:solidFill>
              </a:rPr>
              <a:t>describe </a:t>
            </a:r>
            <a:r>
              <a:rPr lang="en" sz="1800">
                <a:solidFill>
                  <a:srgbClr val="3B3B3A"/>
                </a:solidFill>
              </a:rPr>
              <a:t>the differences in focus and the information provided.</a:t>
            </a:r>
          </a:p>
          <a:p>
            <a:endParaRPr lang="en" sz="1800">
              <a:solidFill>
                <a:srgbClr val="3B3B3A"/>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79300" y="160950"/>
            <a:ext cx="8114099" cy="2155500"/>
          </a:xfrm>
          <a:prstGeom prst="rect">
            <a:avLst/>
          </a:prstGeom>
        </p:spPr>
        <p:txBody>
          <a:bodyPr lIns="31425" tIns="31425" rIns="31425" bIns="31425" anchor="ctr" anchorCtr="0">
            <a:noAutofit/>
          </a:bodyPr>
          <a:lstStyle/>
          <a:p>
            <a:pPr marL="0" marR="0" indent="0" algn="ctr">
              <a:lnSpc>
                <a:spcPct val="120000"/>
              </a:lnSpc>
              <a:spcBef>
                <a:spcPts val="0"/>
              </a:spcBef>
              <a:spcAft>
                <a:spcPts val="0"/>
              </a:spcAft>
              <a:buNone/>
            </a:pPr>
            <a:r>
              <a:rPr lang="en" sz="3700">
                <a:solidFill>
                  <a:srgbClr val="000000"/>
                </a:solidFill>
                <a:latin typeface="Arial"/>
                <a:ea typeface="Arial"/>
                <a:cs typeface="Arial"/>
                <a:sym typeface="Arial"/>
              </a:rPr>
              <a:t>Partner Share</a:t>
            </a:r>
            <a:r>
              <a:rPr lang="en" sz="3700">
                <a:solidFill>
                  <a:srgbClr val="C00000"/>
                </a:solidFill>
              </a:rPr>
              <a:t>When was the last time you saw a group of people witness an event?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79300" y="160950"/>
            <a:ext cx="8114099" cy="2155500"/>
          </a:xfrm>
          <a:prstGeom prst="rect">
            <a:avLst/>
          </a:prstGeom>
        </p:spPr>
        <p:txBody>
          <a:bodyPr lIns="31425" tIns="31425" rIns="31425" bIns="31425" anchor="ctr" anchorCtr="0">
            <a:noAutofit/>
          </a:bodyPr>
          <a:lstStyle/>
          <a:p>
            <a:pPr marL="0" marR="0" lvl="0" indent="0" algn="ctr" rtl="0">
              <a:lnSpc>
                <a:spcPct val="120000"/>
              </a:lnSpc>
              <a:spcBef>
                <a:spcPts val="0"/>
              </a:spcBef>
              <a:spcAft>
                <a:spcPts val="0"/>
              </a:spcAft>
              <a:buNone/>
            </a:pPr>
            <a:r>
              <a:rPr lang="en" sz="3700">
                <a:solidFill>
                  <a:srgbClr val="000000"/>
                </a:solidFill>
                <a:latin typeface="Arial"/>
                <a:ea typeface="Arial"/>
                <a:cs typeface="Arial"/>
                <a:sym typeface="Arial"/>
              </a:rPr>
              <a:t>Partner Share</a:t>
            </a:r>
            <a:r>
              <a:rPr lang="en" sz="3700">
                <a:solidFill>
                  <a:srgbClr val="C00000"/>
                </a:solidFill>
              </a:rPr>
              <a:t>When was the last time you saw a group of people witness an event?</a:t>
            </a:r>
          </a:p>
        </p:txBody>
      </p:sp>
      <p:sp>
        <p:nvSpPr>
          <p:cNvPr id="66" name="Shape 66"/>
          <p:cNvSpPr txBox="1"/>
          <p:nvPr/>
        </p:nvSpPr>
        <p:spPr>
          <a:xfrm>
            <a:off x="594825" y="2631225"/>
            <a:ext cx="8110500" cy="1693499"/>
          </a:xfrm>
          <a:prstGeom prst="rect">
            <a:avLst/>
          </a:prstGeom>
        </p:spPr>
        <p:txBody>
          <a:bodyPr lIns="91425" tIns="91425" rIns="91425" bIns="91425" anchor="t" anchorCtr="0">
            <a:noAutofit/>
          </a:bodyPr>
          <a:lstStyle/>
          <a:p>
            <a:pPr>
              <a:buNone/>
            </a:pPr>
            <a:r>
              <a:rPr lang="en" sz="3700">
                <a:solidFill>
                  <a:srgbClr val="0000FF"/>
                </a:solidFill>
              </a:rPr>
              <a:t>Would they all have seen the exact same thing?  Or did they see the same thing in a different way?</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pic>
        <p:nvPicPr>
          <p:cNvPr id="71" name="Shape 71"/>
          <p:cNvPicPr preferRelativeResize="0"/>
          <p:nvPr/>
        </p:nvPicPr>
        <p:blipFill>
          <a:blip r:embed="rId3"/>
          <a:stretch>
            <a:fillRect/>
          </a:stretch>
        </p:blipFill>
        <p:spPr>
          <a:xfrm>
            <a:off x="3028862" y="1173725"/>
            <a:ext cx="2638425" cy="3048000"/>
          </a:xfrm>
          <a:prstGeom prst="rect">
            <a:avLst/>
          </a:prstGeom>
          <a:noFill/>
          <a:ln>
            <a:noFill/>
          </a:ln>
        </p:spPr>
      </p:pic>
      <p:sp>
        <p:nvSpPr>
          <p:cNvPr id="72" name="Shape 72"/>
          <p:cNvSpPr txBox="1"/>
          <p:nvPr/>
        </p:nvSpPr>
        <p:spPr>
          <a:xfrm>
            <a:off x="1329600" y="153950"/>
            <a:ext cx="6655200" cy="937799"/>
          </a:xfrm>
          <a:prstGeom prst="rect">
            <a:avLst/>
          </a:prstGeom>
        </p:spPr>
        <p:txBody>
          <a:bodyPr lIns="91425" tIns="91425" rIns="91425" bIns="91425" anchor="t" anchorCtr="0">
            <a:noAutofit/>
          </a:bodyPr>
          <a:lstStyle/>
          <a:p>
            <a:pPr algn="ctr">
              <a:buNone/>
            </a:pPr>
            <a:r>
              <a:rPr lang="en" sz="3600"/>
              <a:t>What do you see here?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Shape 77"/>
          <p:cNvPicPr preferRelativeResize="0"/>
          <p:nvPr/>
        </p:nvPicPr>
        <p:blipFill>
          <a:blip r:embed="rId3"/>
          <a:stretch>
            <a:fillRect/>
          </a:stretch>
        </p:blipFill>
        <p:spPr>
          <a:xfrm>
            <a:off x="3028862" y="1173725"/>
            <a:ext cx="2638425" cy="3048000"/>
          </a:xfrm>
          <a:prstGeom prst="rect">
            <a:avLst/>
          </a:prstGeom>
          <a:noFill/>
          <a:ln>
            <a:noFill/>
          </a:ln>
        </p:spPr>
      </p:pic>
      <p:sp>
        <p:nvSpPr>
          <p:cNvPr id="78" name="Shape 78"/>
          <p:cNvSpPr txBox="1"/>
          <p:nvPr/>
        </p:nvSpPr>
        <p:spPr>
          <a:xfrm>
            <a:off x="1329600" y="153950"/>
            <a:ext cx="6655200" cy="937799"/>
          </a:xfrm>
          <a:prstGeom prst="rect">
            <a:avLst/>
          </a:prstGeom>
        </p:spPr>
        <p:txBody>
          <a:bodyPr lIns="91425" tIns="91425" rIns="91425" bIns="91425" anchor="t" anchorCtr="0">
            <a:noAutofit/>
          </a:bodyPr>
          <a:lstStyle/>
          <a:p>
            <a:pPr lvl="0" algn="ctr" rtl="0">
              <a:buNone/>
            </a:pPr>
            <a:r>
              <a:rPr lang="en" sz="3600"/>
              <a:t>What do you see here?</a:t>
            </a:r>
          </a:p>
        </p:txBody>
      </p:sp>
      <p:sp>
        <p:nvSpPr>
          <p:cNvPr id="79" name="Shape 79"/>
          <p:cNvSpPr txBox="1"/>
          <p:nvPr/>
        </p:nvSpPr>
        <p:spPr>
          <a:xfrm>
            <a:off x="734800" y="2050400"/>
            <a:ext cx="1490699" cy="986700"/>
          </a:xfrm>
          <a:prstGeom prst="rect">
            <a:avLst/>
          </a:prstGeom>
        </p:spPr>
        <p:txBody>
          <a:bodyPr lIns="91425" tIns="91425" rIns="91425" bIns="91425" anchor="t" anchorCtr="0">
            <a:noAutofit/>
          </a:bodyPr>
          <a:lstStyle/>
          <a:p>
            <a:pPr>
              <a:buNone/>
            </a:pPr>
            <a:r>
              <a:rPr lang="en"/>
              <a:t>Do you see an older woman?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stretch>
            <a:fillRect/>
          </a:stretch>
        </p:blipFill>
        <p:spPr>
          <a:xfrm>
            <a:off x="3028862" y="1173725"/>
            <a:ext cx="2638425" cy="3048000"/>
          </a:xfrm>
          <a:prstGeom prst="rect">
            <a:avLst/>
          </a:prstGeom>
          <a:noFill/>
          <a:ln>
            <a:noFill/>
          </a:ln>
        </p:spPr>
      </p:pic>
      <p:sp>
        <p:nvSpPr>
          <p:cNvPr id="85" name="Shape 85"/>
          <p:cNvSpPr txBox="1"/>
          <p:nvPr/>
        </p:nvSpPr>
        <p:spPr>
          <a:xfrm>
            <a:off x="1329600" y="153950"/>
            <a:ext cx="6655200" cy="937799"/>
          </a:xfrm>
          <a:prstGeom prst="rect">
            <a:avLst/>
          </a:prstGeom>
        </p:spPr>
        <p:txBody>
          <a:bodyPr lIns="91425" tIns="91425" rIns="91425" bIns="91425" anchor="t" anchorCtr="0">
            <a:noAutofit/>
          </a:bodyPr>
          <a:lstStyle/>
          <a:p>
            <a:pPr lvl="0" algn="ctr" rtl="0">
              <a:buNone/>
            </a:pPr>
            <a:r>
              <a:rPr lang="en" sz="3600"/>
              <a:t>What do you see here?</a:t>
            </a:r>
          </a:p>
        </p:txBody>
      </p:sp>
      <p:sp>
        <p:nvSpPr>
          <p:cNvPr id="86" name="Shape 86"/>
          <p:cNvSpPr txBox="1"/>
          <p:nvPr/>
        </p:nvSpPr>
        <p:spPr>
          <a:xfrm>
            <a:off x="734800" y="2050400"/>
            <a:ext cx="1490699" cy="986700"/>
          </a:xfrm>
          <a:prstGeom prst="rect">
            <a:avLst/>
          </a:prstGeom>
        </p:spPr>
        <p:txBody>
          <a:bodyPr lIns="91425" tIns="91425" rIns="91425" bIns="91425" anchor="t" anchorCtr="0">
            <a:noAutofit/>
          </a:bodyPr>
          <a:lstStyle/>
          <a:p>
            <a:pPr lvl="0" rtl="0">
              <a:buNone/>
            </a:pPr>
            <a:r>
              <a:rPr lang="en"/>
              <a:t>Do you see an older woman?</a:t>
            </a:r>
          </a:p>
        </p:txBody>
      </p:sp>
      <p:sp>
        <p:nvSpPr>
          <p:cNvPr id="87" name="Shape 87"/>
          <p:cNvSpPr txBox="1"/>
          <p:nvPr/>
        </p:nvSpPr>
        <p:spPr>
          <a:xfrm>
            <a:off x="6470675" y="2074850"/>
            <a:ext cx="1679400" cy="937799"/>
          </a:xfrm>
          <a:prstGeom prst="rect">
            <a:avLst/>
          </a:prstGeom>
        </p:spPr>
        <p:txBody>
          <a:bodyPr lIns="91425" tIns="91425" rIns="91425" bIns="91425" anchor="t" anchorCtr="0">
            <a:noAutofit/>
          </a:bodyPr>
          <a:lstStyle/>
          <a:p>
            <a:pPr>
              <a:buNone/>
            </a:pPr>
            <a:r>
              <a:rPr lang="en"/>
              <a:t>Or do you see a younger woman?</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915</Words>
  <Application>Microsoft Office PowerPoint</Application>
  <PresentationFormat>On-screen Show (16:9)</PresentationFormat>
  <Paragraphs>98</Paragraphs>
  <Slides>30</Slides>
  <Notes>30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simple-light</vt:lpstr>
      <vt:lpstr>Custom Theme</vt:lpstr>
      <vt:lpstr>PowerPoint Presentation</vt:lpstr>
      <vt:lpstr>PowerPoint Presentation</vt:lpstr>
      <vt:lpstr>What are we comparing and contrasting today? Today we will compare and contrast a firsthand and secondhand account of the same event or topic. </vt:lpstr>
      <vt:lpstr>What are we describing today? Today we will describe the differences in focus and the information provided. </vt:lpstr>
      <vt:lpstr>Partner ShareWhen was the last time you saw a group of people witness an event?</vt:lpstr>
      <vt:lpstr>Partner ShareWhen was the last time you saw a group of people witness an event?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is it important compare and contrast firsthand and secondhand accounts?</vt:lpstr>
      <vt:lpstr>Why is it important compare and contrast firsthand and secondhand accounts?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Practice Click the link, download the practice and print for your class.</vt:lpstr>
      <vt:lpstr>PowerPoint Presentation</vt:lpstr>
      <vt:lpstr>-What did we learn about today?Why are firsthand accounts important?   -Why are secondhand accounts important? </vt:lpstr>
      <vt:lpstr>Independent Practice Click the link, download the practice and print for your class.</vt:lpstr>
      <vt:lpstr>Credits and 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modified xsi:type="dcterms:W3CDTF">2015-04-07T21:08:21Z</dcterms:modified>
</cp:coreProperties>
</file>